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701" r:id="rId2"/>
    <p:sldId id="638" r:id="rId3"/>
    <p:sldId id="658" r:id="rId4"/>
    <p:sldId id="664" r:id="rId5"/>
    <p:sldId id="702" r:id="rId6"/>
    <p:sldId id="656" r:id="rId7"/>
    <p:sldId id="657" r:id="rId8"/>
    <p:sldId id="665" r:id="rId9"/>
    <p:sldId id="659" r:id="rId10"/>
    <p:sldId id="660" r:id="rId11"/>
    <p:sldId id="661" r:id="rId12"/>
    <p:sldId id="662" r:id="rId13"/>
    <p:sldId id="663" r:id="rId14"/>
    <p:sldId id="666" r:id="rId15"/>
    <p:sldId id="667" r:id="rId16"/>
    <p:sldId id="677" r:id="rId17"/>
    <p:sldId id="669" r:id="rId18"/>
    <p:sldId id="670" r:id="rId19"/>
    <p:sldId id="671" r:id="rId20"/>
    <p:sldId id="682" r:id="rId21"/>
    <p:sldId id="672" r:id="rId22"/>
    <p:sldId id="679" r:id="rId23"/>
    <p:sldId id="673" r:id="rId24"/>
    <p:sldId id="674" r:id="rId25"/>
    <p:sldId id="675" r:id="rId26"/>
    <p:sldId id="680" r:id="rId27"/>
    <p:sldId id="681" r:id="rId28"/>
    <p:sldId id="676" r:id="rId29"/>
    <p:sldId id="683" r:id="rId30"/>
    <p:sldId id="684" r:id="rId31"/>
    <p:sldId id="685" r:id="rId32"/>
    <p:sldId id="686" r:id="rId33"/>
    <p:sldId id="688" r:id="rId34"/>
    <p:sldId id="689" r:id="rId35"/>
    <p:sldId id="690" r:id="rId36"/>
    <p:sldId id="691" r:id="rId37"/>
    <p:sldId id="707" r:id="rId38"/>
    <p:sldId id="692" r:id="rId39"/>
    <p:sldId id="693" r:id="rId40"/>
    <p:sldId id="708" r:id="rId41"/>
    <p:sldId id="538" r:id="rId42"/>
    <p:sldId id="539" r:id="rId43"/>
    <p:sldId id="540" r:id="rId44"/>
    <p:sldId id="531" r:id="rId45"/>
    <p:sldId id="532" r:id="rId46"/>
    <p:sldId id="533" r:id="rId47"/>
    <p:sldId id="536" r:id="rId48"/>
    <p:sldId id="541" r:id="rId49"/>
    <p:sldId id="543" r:id="rId50"/>
    <p:sldId id="542" r:id="rId51"/>
    <p:sldId id="534" r:id="rId52"/>
    <p:sldId id="535" r:id="rId53"/>
    <p:sldId id="582" r:id="rId54"/>
    <p:sldId id="700" r:id="rId55"/>
    <p:sldId id="644" r:id="rId56"/>
    <p:sldId id="645" r:id="rId57"/>
    <p:sldId id="646" r:id="rId58"/>
    <p:sldId id="649" r:id="rId59"/>
    <p:sldId id="650" r:id="rId60"/>
    <p:sldId id="632" r:id="rId61"/>
    <p:sldId id="633" r:id="rId62"/>
    <p:sldId id="634" r:id="rId63"/>
    <p:sldId id="635" r:id="rId64"/>
    <p:sldId id="636" r:id="rId65"/>
    <p:sldId id="631" r:id="rId66"/>
    <p:sldId id="630" r:id="rId67"/>
    <p:sldId id="637" r:id="rId68"/>
    <p:sldId id="590" r:id="rId69"/>
    <p:sldId id="624" r:id="rId70"/>
    <p:sldId id="654" r:id="rId71"/>
    <p:sldId id="653" r:id="rId72"/>
    <p:sldId id="623" r:id="rId73"/>
    <p:sldId id="625" r:id="rId74"/>
    <p:sldId id="640" r:id="rId75"/>
    <p:sldId id="641" r:id="rId76"/>
    <p:sldId id="642" r:id="rId77"/>
    <p:sldId id="709" r:id="rId78"/>
    <p:sldId id="643" r:id="rId79"/>
    <p:sldId id="651" r:id="rId80"/>
    <p:sldId id="699" r:id="rId81"/>
    <p:sldId id="706" r:id="rId82"/>
    <p:sldId id="696" r:id="rId83"/>
    <p:sldId id="698" r:id="rId8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A52"/>
    <a:srgbClr val="3D37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2" autoAdjust="0"/>
    <p:restoredTop sz="81272" autoAdjust="0"/>
  </p:normalViewPr>
  <p:slideViewPr>
    <p:cSldViewPr snapToGrid="0">
      <p:cViewPr varScale="1">
        <p:scale>
          <a:sx n="47" d="100"/>
          <a:sy n="47" d="100"/>
        </p:scale>
        <p:origin x="534" y="48"/>
      </p:cViewPr>
      <p:guideLst/>
    </p:cSldViewPr>
  </p:slideViewPr>
  <p:outlineViewPr>
    <p:cViewPr>
      <p:scale>
        <a:sx n="33" d="100"/>
        <a:sy n="33" d="100"/>
      </p:scale>
      <p:origin x="0" y="-80970"/>
    </p:cViewPr>
  </p:outlineViewPr>
  <p:notesTextViewPr>
    <p:cViewPr>
      <p:scale>
        <a:sx n="125" d="100"/>
        <a:sy n="125" d="100"/>
      </p:scale>
      <p:origin x="0" y="0"/>
    </p:cViewPr>
  </p:notesTextViewPr>
  <p:sorterViewPr>
    <p:cViewPr>
      <p:scale>
        <a:sx n="100" d="100"/>
        <a:sy n="100" d="100"/>
      </p:scale>
      <p:origin x="0" y="-92530"/>
    </p:cViewPr>
  </p:sorter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7CE2C03-F6FF-4C6E-9A0C-6C989C479F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0B04688-4E08-4E3C-9EEB-9AC1F4CECA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D81184-DB3C-4BB9-B1D4-8634FDF366A1}" type="datetimeFigureOut">
              <a:rPr lang="zh-CN" altLang="en-US" smtClean="0"/>
              <a:t>2019/11/23</a:t>
            </a:fld>
            <a:endParaRPr lang="zh-CN" altLang="en-US"/>
          </a:p>
        </p:txBody>
      </p:sp>
      <p:sp>
        <p:nvSpPr>
          <p:cNvPr id="4" name="页脚占位符 3">
            <a:extLst>
              <a:ext uri="{FF2B5EF4-FFF2-40B4-BE49-F238E27FC236}">
                <a16:creationId xmlns:a16="http://schemas.microsoft.com/office/drawing/2014/main" id="{80D5BCC7-9978-4DCD-B933-25D57B13A4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A55E2F3-1797-470F-99A4-198677DD14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E1161D-5306-4C23-9192-8B0D7C5EEC94}" type="slidenum">
              <a:rPr lang="zh-CN" altLang="en-US" smtClean="0"/>
              <a:t>‹#›</a:t>
            </a:fld>
            <a:endParaRPr lang="zh-CN" altLang="en-US"/>
          </a:p>
        </p:txBody>
      </p:sp>
    </p:spTree>
    <p:extLst>
      <p:ext uri="{BB962C8B-B14F-4D97-AF65-F5344CB8AC3E}">
        <p14:creationId xmlns:p14="http://schemas.microsoft.com/office/powerpoint/2010/main" val="3240902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github.com/netty/netty/pull/9565/file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4275801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那第二个小技巧是</a:t>
            </a:r>
            <a:r>
              <a:rPr lang="en-US" altLang="zh-CN"/>
              <a:t>cassandra</a:t>
            </a:r>
            <a:r>
              <a:rPr lang="zh-CN" altLang="en-US"/>
              <a:t>对</a:t>
            </a:r>
            <a:r>
              <a:rPr lang="en-US" altLang="zh-CN"/>
              <a:t>native</a:t>
            </a:r>
            <a:r>
              <a:rPr lang="zh-CN" altLang="en-US"/>
              <a:t>实现的支持，它不像我们第五章的案例，非此即彼的使用</a:t>
            </a:r>
            <a:r>
              <a:rPr lang="en-US" altLang="zh-CN"/>
              <a:t>native</a:t>
            </a:r>
            <a:r>
              <a:rPr lang="zh-CN" altLang="en-US"/>
              <a:t>，而是</a:t>
            </a:r>
            <a:r>
              <a:rPr lang="zh-CN" altLang="en-US" b="1"/>
              <a:t>采用一个配置项</a:t>
            </a:r>
            <a:r>
              <a:rPr lang="zh-CN" altLang="en-US"/>
              <a:t>。来做到在通用的</a:t>
            </a:r>
            <a:r>
              <a:rPr lang="en-US" altLang="zh-CN"/>
              <a:t>nio</a:t>
            </a:r>
            <a:r>
              <a:rPr lang="zh-CN" altLang="en-US"/>
              <a:t>实现和</a:t>
            </a:r>
            <a:r>
              <a:rPr lang="en-US" altLang="zh-CN"/>
              <a:t>native</a:t>
            </a:r>
            <a:r>
              <a:rPr lang="zh-CN" altLang="en-US"/>
              <a:t>实现之间自由切换，当然它也不仅仅是判断这个配置，还调用了下</a:t>
            </a:r>
            <a:r>
              <a:rPr lang="en-US" altLang="zh-CN"/>
              <a:t>netty</a:t>
            </a:r>
            <a:r>
              <a:rPr lang="zh-CN" altLang="en-US" b="1"/>
              <a:t>提供的</a:t>
            </a:r>
            <a:r>
              <a:rPr lang="en-US" altLang="zh-CN" b="1"/>
              <a:t>epoll.isavaible</a:t>
            </a:r>
            <a:r>
              <a:rPr lang="zh-CN" altLang="en-US" b="1"/>
              <a:t>方法</a:t>
            </a:r>
            <a:r>
              <a:rPr lang="zh-CN" altLang="en-US"/>
              <a:t>来看了下当前是否具备使用条件，比如要求</a:t>
            </a:r>
            <a:r>
              <a:rPr lang="en-US" altLang="zh-CN"/>
              <a:t>Native</a:t>
            </a:r>
            <a:r>
              <a:rPr lang="zh-CN" altLang="en-US"/>
              <a:t>库事先存在。</a:t>
            </a:r>
          </a:p>
        </p:txBody>
      </p:sp>
    </p:spTree>
    <p:extLst>
      <p:ext uri="{BB962C8B-B14F-4D97-AF65-F5344CB8AC3E}">
        <p14:creationId xmlns:p14="http://schemas.microsoft.com/office/powerpoint/2010/main" val="562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那第三个小技巧是说，</a:t>
            </a:r>
            <a:r>
              <a:rPr lang="en-US" altLang="zh-CN"/>
              <a:t>cassandra</a:t>
            </a:r>
            <a:r>
              <a:rPr lang="zh-CN" altLang="en-US"/>
              <a:t>实现了一个</a:t>
            </a:r>
            <a:r>
              <a:rPr lang="en-US" altLang="zh-CN"/>
              <a:t>optional secure initializer</a:t>
            </a:r>
            <a:r>
              <a:rPr lang="zh-CN" altLang="en-US"/>
              <a:t>这个</a:t>
            </a:r>
            <a:r>
              <a:rPr lang="en-US" altLang="zh-CN"/>
              <a:t>Handler</a:t>
            </a:r>
            <a:r>
              <a:rPr lang="zh-CN" altLang="en-US"/>
              <a:t>，他能根据第一个消息的前五个字节来判断这个连接想不想支持</a:t>
            </a:r>
            <a:r>
              <a:rPr lang="en-US" altLang="zh-CN"/>
              <a:t>ssl</a:t>
            </a:r>
            <a:r>
              <a:rPr lang="zh-CN" altLang="en-US"/>
              <a:t>，相当于一个自适应的过程。不管最终什么结果是什么，</a:t>
            </a:r>
            <a:r>
              <a:rPr lang="zh-CN" altLang="en-US" b="1">
                <a:solidFill>
                  <a:schemeClr val="tx1"/>
                </a:solidFill>
              </a:rPr>
              <a:t>这个中介式的</a:t>
            </a:r>
            <a:r>
              <a:rPr lang="en-US" altLang="zh-CN" b="1">
                <a:solidFill>
                  <a:schemeClr val="tx1"/>
                </a:solidFill>
              </a:rPr>
              <a:t>hanlder</a:t>
            </a:r>
            <a:r>
              <a:rPr lang="zh-CN" altLang="en-US" b="1">
                <a:solidFill>
                  <a:schemeClr val="tx1"/>
                </a:solidFill>
              </a:rPr>
              <a:t>最终会把自己从</a:t>
            </a:r>
            <a:r>
              <a:rPr lang="en-US" altLang="zh-CN" b="1">
                <a:solidFill>
                  <a:schemeClr val="tx1"/>
                </a:solidFill>
              </a:rPr>
              <a:t>pipeline</a:t>
            </a:r>
            <a:r>
              <a:rPr lang="zh-CN" altLang="en-US" b="1">
                <a:solidFill>
                  <a:schemeClr val="tx1"/>
                </a:solidFill>
              </a:rPr>
              <a:t>上移除掉</a:t>
            </a:r>
            <a:r>
              <a:rPr lang="zh-CN" altLang="en-US"/>
              <a:t>。那它是怎么根据前五个字节来判断客户端想不想支持</a:t>
            </a:r>
            <a:r>
              <a:rPr lang="en-US" altLang="zh-CN"/>
              <a:t>ssl</a:t>
            </a:r>
            <a:r>
              <a:rPr lang="zh-CN" altLang="en-US"/>
              <a:t>的呢？假设客户端想支持</a:t>
            </a:r>
            <a:r>
              <a:rPr lang="en-US" altLang="zh-CN"/>
              <a:t>ssl</a:t>
            </a:r>
            <a:r>
              <a:rPr lang="zh-CN" altLang="en-US"/>
              <a:t>，那他肯定先发一个</a:t>
            </a:r>
            <a:r>
              <a:rPr lang="en-US" altLang="zh-CN" b="1"/>
              <a:t>ssl</a:t>
            </a:r>
            <a:r>
              <a:rPr lang="zh-CN" altLang="en-US" b="1"/>
              <a:t>的握手请求，比如这里的</a:t>
            </a:r>
            <a:r>
              <a:rPr lang="en-US" altLang="zh-CN" b="1"/>
              <a:t>client hello</a:t>
            </a:r>
            <a:r>
              <a:rPr lang="en-US" altLang="zh-CN"/>
              <a:t>.</a:t>
            </a:r>
            <a:r>
              <a:rPr lang="zh-CN" altLang="en-US"/>
              <a:t>那</a:t>
            </a:r>
            <a:r>
              <a:rPr lang="en-US" altLang="zh-CN"/>
              <a:t>cassandra</a:t>
            </a:r>
            <a:r>
              <a:rPr lang="zh-CN" altLang="en-US"/>
              <a:t>拿到这个消息的前五个字节，就会调用</a:t>
            </a:r>
            <a:r>
              <a:rPr lang="zh-CN" altLang="en-US" b="1">
                <a:solidFill>
                  <a:srgbClr val="FF0000"/>
                </a:solidFill>
              </a:rPr>
              <a:t>这里的</a:t>
            </a:r>
            <a:r>
              <a:rPr lang="en-US" altLang="zh-CN" b="1">
                <a:solidFill>
                  <a:srgbClr val="FF0000"/>
                </a:solidFill>
              </a:rPr>
              <a:t>isencrypted</a:t>
            </a:r>
            <a:r>
              <a:rPr lang="zh-CN" altLang="en-US" b="1">
                <a:solidFill>
                  <a:srgbClr val="FF0000"/>
                </a:solidFill>
              </a:rPr>
              <a:t>方法</a:t>
            </a:r>
            <a:r>
              <a:rPr lang="zh-CN" altLang="en-US"/>
              <a:t>来核对一下它的数据结构符合</a:t>
            </a:r>
            <a:r>
              <a:rPr lang="en-US" altLang="zh-CN"/>
              <a:t>ssl</a:t>
            </a:r>
            <a:r>
              <a:rPr lang="zh-CN" altLang="en-US"/>
              <a:t>的特征，</a:t>
            </a:r>
            <a:r>
              <a:rPr lang="zh-CN" altLang="en-US">
                <a:solidFill>
                  <a:schemeClr val="tx1"/>
                </a:solidFill>
              </a:rPr>
              <a:t>比如第一个字节是</a:t>
            </a:r>
            <a:r>
              <a:rPr lang="en-US" altLang="zh-CN">
                <a:solidFill>
                  <a:schemeClr val="tx1"/>
                </a:solidFill>
              </a:rPr>
              <a:t>Handshake type</a:t>
            </a:r>
            <a:r>
              <a:rPr lang="zh-CN" altLang="en-US">
                <a:solidFill>
                  <a:schemeClr val="tx1"/>
                </a:solidFill>
              </a:rPr>
              <a:t>的一种，然后接下来的</a:t>
            </a:r>
            <a:r>
              <a:rPr lang="en-US" altLang="zh-CN">
                <a:solidFill>
                  <a:schemeClr val="tx1"/>
                </a:solidFill>
              </a:rPr>
              <a:t>2</a:t>
            </a:r>
            <a:r>
              <a:rPr lang="zh-CN" altLang="en-US">
                <a:solidFill>
                  <a:schemeClr val="tx1"/>
                </a:solidFill>
              </a:rPr>
              <a:t>个字节是版本号，比如</a:t>
            </a:r>
            <a:r>
              <a:rPr lang="en-US" altLang="zh-CN">
                <a:solidFill>
                  <a:schemeClr val="tx1"/>
                </a:solidFill>
              </a:rPr>
              <a:t>3.0</a:t>
            </a:r>
            <a:r>
              <a:rPr lang="zh-CN" altLang="en-US">
                <a:solidFill>
                  <a:schemeClr val="tx1"/>
                </a:solidFill>
              </a:rPr>
              <a:t>，那最后</a:t>
            </a:r>
            <a:r>
              <a:rPr lang="en-US" altLang="zh-CN">
                <a:solidFill>
                  <a:schemeClr val="tx1"/>
                </a:solidFill>
              </a:rPr>
              <a:t>2</a:t>
            </a:r>
            <a:r>
              <a:rPr lang="zh-CN" altLang="en-US">
                <a:solidFill>
                  <a:schemeClr val="tx1"/>
                </a:solidFill>
              </a:rPr>
              <a:t>个字节是长度</a:t>
            </a:r>
            <a:r>
              <a:rPr lang="zh-CN" altLang="en-US"/>
              <a:t>。那能对上的话，就认为客户端想要</a:t>
            </a:r>
            <a:r>
              <a:rPr lang="en-US" altLang="zh-CN"/>
              <a:t>ssl</a:t>
            </a:r>
            <a:r>
              <a:rPr lang="zh-CN" altLang="en-US"/>
              <a:t>。否则就不是，那</a:t>
            </a:r>
            <a:r>
              <a:rPr lang="en-US" altLang="zh-CN"/>
              <a:t>2</a:t>
            </a:r>
            <a:r>
              <a:rPr lang="zh-CN" altLang="en-US"/>
              <a:t>种都支持，那可以看出比较智能。那</a:t>
            </a:r>
            <a:r>
              <a:rPr lang="en-US" altLang="zh-CN"/>
              <a:t>netty</a:t>
            </a:r>
            <a:r>
              <a:rPr lang="zh-CN" altLang="en-US"/>
              <a:t>在</a:t>
            </a:r>
            <a:r>
              <a:rPr lang="en-US" altLang="zh-CN"/>
              <a:t>2017</a:t>
            </a:r>
            <a:r>
              <a:rPr lang="zh-CN" altLang="en-US"/>
              <a:t>的</a:t>
            </a:r>
            <a:r>
              <a:rPr lang="en-US" altLang="zh-CN"/>
              <a:t>3.8</a:t>
            </a:r>
            <a:r>
              <a:rPr lang="zh-CN" altLang="en-US"/>
              <a:t>妇女节这天也做了一个类似的实现，叫</a:t>
            </a:r>
            <a:r>
              <a:rPr lang="en-US" altLang="zh-CN"/>
              <a:t>optional ssl handler</a:t>
            </a:r>
            <a:r>
              <a:rPr lang="zh-CN" altLang="en-US"/>
              <a:t>，那</a:t>
            </a:r>
            <a:r>
              <a:rPr lang="en-US" altLang="zh-CN"/>
              <a:t>cassanrda</a:t>
            </a:r>
            <a:r>
              <a:rPr lang="zh-CN" altLang="en-US"/>
              <a:t>为什么没有用呢？那当然是历史原因呢</a:t>
            </a:r>
            <a:r>
              <a:rPr lang="en-US" altLang="zh-CN"/>
              <a:t>, cassandra</a:t>
            </a:r>
            <a:r>
              <a:rPr lang="zh-CN" altLang="en-US"/>
              <a:t>的这个实现写的比它还早。</a:t>
            </a: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r>
              <a:rPr lang="en-US" altLang="zh-CN"/>
              <a:t>io.netty.handler.ssl.OptionalSslHandler  2017/3/8</a:t>
            </a:r>
            <a:endParaRPr lang="zh-CN" altLang="en-US"/>
          </a:p>
        </p:txBody>
      </p:sp>
    </p:spTree>
    <p:extLst>
      <p:ext uri="{BB962C8B-B14F-4D97-AF65-F5344CB8AC3E}">
        <p14:creationId xmlns:p14="http://schemas.microsoft.com/office/powerpoint/2010/main" val="2060163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第四点是，</a:t>
            </a:r>
            <a:r>
              <a:rPr lang="en-US" altLang="zh-CN"/>
              <a:t>cassandra</a:t>
            </a:r>
            <a:r>
              <a:rPr lang="zh-CN" altLang="en-US"/>
              <a:t>定义了一个</a:t>
            </a:r>
            <a:r>
              <a:rPr lang="en-US" altLang="zh-CN"/>
              <a:t>connection limit handler</a:t>
            </a:r>
            <a:r>
              <a:rPr lang="zh-CN" altLang="en-US"/>
              <a:t>，那它有点类似上一章介绍过的</a:t>
            </a:r>
            <a:r>
              <a:rPr lang="en-US" altLang="zh-CN"/>
              <a:t>unique ip filter</a:t>
            </a:r>
            <a:r>
              <a:rPr lang="zh-CN" altLang="en-US"/>
              <a:t>，区别在于，</a:t>
            </a:r>
            <a:r>
              <a:rPr lang="en-US" altLang="zh-CN"/>
              <a:t>unique ip filter</a:t>
            </a:r>
            <a:r>
              <a:rPr lang="zh-CN" altLang="en-US"/>
              <a:t>是一个</a:t>
            </a:r>
            <a:r>
              <a:rPr lang="en-US" altLang="zh-CN"/>
              <a:t>ip</a:t>
            </a:r>
            <a:r>
              <a:rPr lang="zh-CN" altLang="en-US"/>
              <a:t>一个连接，而</a:t>
            </a:r>
            <a:r>
              <a:rPr lang="en-US" altLang="zh-CN"/>
              <a:t>cassandra</a:t>
            </a:r>
            <a:r>
              <a:rPr lang="zh-CN" altLang="en-US"/>
              <a:t>的这个</a:t>
            </a:r>
            <a:r>
              <a:rPr lang="en-US" altLang="zh-CN"/>
              <a:t>hanlder</a:t>
            </a:r>
            <a:r>
              <a:rPr lang="zh-CN" altLang="en-US"/>
              <a:t>实现的是</a:t>
            </a:r>
            <a:r>
              <a:rPr lang="en-US" altLang="zh-CN"/>
              <a:t>2</a:t>
            </a:r>
            <a:r>
              <a:rPr lang="zh-CN" altLang="en-US"/>
              <a:t>个控制：一个控制一个</a:t>
            </a:r>
            <a:r>
              <a:rPr lang="en-US" altLang="zh-CN"/>
              <a:t>ip</a:t>
            </a:r>
            <a:r>
              <a:rPr lang="zh-CN" altLang="en-US"/>
              <a:t>最多建多少连接，那多少就不定是</a:t>
            </a:r>
            <a:r>
              <a:rPr lang="en-US" altLang="zh-CN"/>
              <a:t>1</a:t>
            </a:r>
            <a:r>
              <a:rPr lang="zh-CN" altLang="en-US"/>
              <a:t>呢，它是可配的，由</a:t>
            </a:r>
            <a:r>
              <a:rPr lang="en-US" altLang="zh-CN" b="1"/>
              <a:t>max concurrent connections per ip</a:t>
            </a:r>
            <a:r>
              <a:rPr lang="zh-CN" altLang="en-US" b="1"/>
              <a:t>来</a:t>
            </a:r>
            <a:r>
              <a:rPr lang="zh-CN" altLang="en-US"/>
              <a:t>决定，还有一个控制是整个系统的最大连接数，由</a:t>
            </a:r>
            <a:r>
              <a:rPr lang="en-US" altLang="zh-CN" b="1"/>
              <a:t>max concurrent connecitons</a:t>
            </a:r>
            <a:r>
              <a:rPr lang="zh-CN" altLang="en-US"/>
              <a:t>决定，所以相比较</a:t>
            </a:r>
            <a:r>
              <a:rPr lang="en-US" altLang="zh-CN"/>
              <a:t>netty</a:t>
            </a:r>
            <a:r>
              <a:rPr lang="zh-CN" altLang="en-US"/>
              <a:t>自带的</a:t>
            </a:r>
            <a:r>
              <a:rPr lang="en-US" altLang="zh-CN"/>
              <a:t>hanlder</a:t>
            </a:r>
            <a:r>
              <a:rPr lang="zh-CN" altLang="en-US"/>
              <a:t>而言，控制的更全面点，而且可配置。</a:t>
            </a:r>
          </a:p>
        </p:txBody>
      </p:sp>
    </p:spTree>
    <p:extLst>
      <p:ext uri="{BB962C8B-B14F-4D97-AF65-F5344CB8AC3E}">
        <p14:creationId xmlns:p14="http://schemas.microsoft.com/office/powerpoint/2010/main" val="3219795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200" b="0" i="0">
                <a:effectLst/>
                <a:latin typeface="Helvetica Neue"/>
                <a:ea typeface="Helvetica Neue"/>
                <a:cs typeface="Helvetica Neue"/>
                <a:sym typeface="Helvetica Neue"/>
              </a:rPr>
              <a:t>那最后一个技巧是</a:t>
            </a:r>
            <a:r>
              <a:rPr lang="en-US" altLang="zh-CN" sz="2200" b="0" i="0">
                <a:effectLst/>
                <a:latin typeface="Helvetica Neue"/>
                <a:ea typeface="Helvetica Neue"/>
                <a:cs typeface="Helvetica Neue"/>
                <a:sym typeface="Helvetica Neue"/>
              </a:rPr>
              <a:t>cassandra</a:t>
            </a:r>
            <a:r>
              <a:rPr lang="zh-CN" altLang="en-US" sz="2200" b="0" i="0">
                <a:effectLst/>
                <a:latin typeface="Helvetica Neue"/>
                <a:ea typeface="Helvetica Neue"/>
                <a:cs typeface="Helvetica Neue"/>
                <a:sym typeface="Helvetica Neue"/>
              </a:rPr>
              <a:t>对写数据</a:t>
            </a:r>
            <a:r>
              <a:rPr lang="en-US" altLang="zh-CN" sz="2200" b="0" i="0">
                <a:effectLst/>
                <a:latin typeface="Helvetica Neue"/>
                <a:ea typeface="Helvetica Neue"/>
                <a:cs typeface="Helvetica Neue"/>
                <a:sym typeface="Helvetica Neue"/>
              </a:rPr>
              <a:t>flush</a:t>
            </a:r>
            <a:r>
              <a:rPr lang="zh-CN" altLang="en-US" sz="2200" b="0" i="0">
                <a:effectLst/>
                <a:latin typeface="Helvetica Neue"/>
                <a:ea typeface="Helvetica Neue"/>
                <a:cs typeface="Helvetica Neue"/>
                <a:sym typeface="Helvetica Neue"/>
              </a:rPr>
              <a:t>进行了优化，那上一章我们就介绍过二种优化方式，那</a:t>
            </a:r>
            <a:r>
              <a:rPr lang="en-US" altLang="zh-CN" sz="2200" b="0" i="0">
                <a:effectLst/>
                <a:latin typeface="Helvetica Neue"/>
                <a:ea typeface="Helvetica Neue"/>
                <a:cs typeface="Helvetica Neue"/>
                <a:sym typeface="Helvetica Neue"/>
              </a:rPr>
              <a:t>cassandra</a:t>
            </a:r>
            <a:r>
              <a:rPr lang="zh-CN" altLang="en-US" sz="2200" b="0" i="0">
                <a:effectLst/>
                <a:latin typeface="Helvetica Neue"/>
                <a:ea typeface="Helvetica Neue"/>
                <a:cs typeface="Helvetica Neue"/>
                <a:sym typeface="Helvetica Neue"/>
              </a:rPr>
              <a:t>的优化是不是和之前介绍的一样呢？那其实不完全一样，那我个人感觉，不考虑复杂度的话，</a:t>
            </a:r>
            <a:r>
              <a:rPr lang="en-US" altLang="zh-CN" sz="2200" b="0" i="0">
                <a:effectLst/>
                <a:latin typeface="Helvetica Neue"/>
                <a:ea typeface="Helvetica Neue"/>
                <a:cs typeface="Helvetica Neue"/>
                <a:sym typeface="Helvetica Neue"/>
              </a:rPr>
              <a:t>cassandra</a:t>
            </a:r>
            <a:r>
              <a:rPr lang="zh-CN" altLang="en-US" sz="2200" b="0" i="0">
                <a:effectLst/>
                <a:latin typeface="Helvetica Neue"/>
                <a:ea typeface="Helvetica Neue"/>
                <a:cs typeface="Helvetica Neue"/>
                <a:sym typeface="Helvetica Neue"/>
              </a:rPr>
              <a:t>的优化更好一点，因为之前介绍过的二种优化都是通过次数来控制的，并没有考虑延时这个因素，</a:t>
            </a:r>
            <a:r>
              <a:rPr lang="zh-CN" altLang="en-US" sz="2200" b="1" i="0">
                <a:solidFill>
                  <a:schemeClr val="tx1"/>
                </a:solidFill>
                <a:effectLst/>
                <a:latin typeface="Helvetica Neue"/>
                <a:ea typeface="Helvetica Neue"/>
                <a:cs typeface="Helvetica Neue"/>
                <a:sym typeface="Helvetica Neue"/>
              </a:rPr>
              <a:t>所以</a:t>
            </a:r>
            <a:r>
              <a:rPr lang="en-US" altLang="zh-CN" sz="2200" b="1" i="0">
                <a:solidFill>
                  <a:schemeClr val="tx1"/>
                </a:solidFill>
                <a:effectLst/>
                <a:latin typeface="Helvetica Neue"/>
                <a:ea typeface="Helvetica Neue"/>
                <a:cs typeface="Helvetica Neue"/>
                <a:sym typeface="Helvetica Neue"/>
              </a:rPr>
              <a:t>cassandra</a:t>
            </a:r>
            <a:r>
              <a:rPr lang="zh-CN" altLang="en-US" sz="2200" b="1" i="0">
                <a:solidFill>
                  <a:schemeClr val="tx1"/>
                </a:solidFill>
                <a:effectLst/>
                <a:latin typeface="Helvetica Neue"/>
                <a:ea typeface="Helvetica Neue"/>
                <a:cs typeface="Helvetica Neue"/>
                <a:sym typeface="Helvetica Neue"/>
              </a:rPr>
              <a:t>在次数控制的基础上，加了一个时间的控制</a:t>
            </a:r>
            <a:r>
              <a:rPr lang="zh-CN" altLang="en-US" sz="2200" b="1" i="0">
                <a:effectLst/>
                <a:latin typeface="Helvetica Neue"/>
                <a:ea typeface="Helvetica Neue"/>
                <a:cs typeface="Helvetica Neue"/>
                <a:sym typeface="Helvetica Neue"/>
              </a:rPr>
              <a:t>，比如这里的</a:t>
            </a:r>
            <a:r>
              <a:rPr lang="en-US" altLang="zh-CN" sz="2200" b="1" i="0">
                <a:effectLst/>
                <a:latin typeface="Helvetica Neue"/>
                <a:ea typeface="Helvetica Neue"/>
                <a:cs typeface="Helvetica Neue"/>
                <a:sym typeface="Helvetica Neue"/>
              </a:rPr>
              <a:t>10</a:t>
            </a:r>
            <a:r>
              <a:rPr lang="zh-CN" altLang="en-US" sz="2200" b="1" i="0">
                <a:effectLst/>
                <a:latin typeface="Helvetica Neue"/>
                <a:ea typeface="Helvetica Neue"/>
                <a:cs typeface="Helvetica Neue"/>
                <a:sym typeface="Helvetica Neue"/>
              </a:rPr>
              <a:t>微妙</a:t>
            </a:r>
            <a:r>
              <a:rPr lang="zh-CN" altLang="en-US" sz="2200" b="0" i="0">
                <a:effectLst/>
                <a:latin typeface="Helvetica Neue"/>
                <a:ea typeface="Helvetica Neue"/>
                <a:cs typeface="Helvetica Neue"/>
                <a:sym typeface="Helvetica Neue"/>
              </a:rPr>
              <a:t>，那当次数不满足</a:t>
            </a:r>
            <a:r>
              <a:rPr lang="en-US" altLang="zh-CN" sz="2200" b="0" i="0">
                <a:effectLst/>
                <a:latin typeface="Helvetica Neue"/>
                <a:ea typeface="Helvetica Neue"/>
                <a:cs typeface="Helvetica Neue"/>
                <a:sym typeface="Helvetica Neue"/>
              </a:rPr>
              <a:t>flush</a:t>
            </a:r>
            <a:r>
              <a:rPr lang="zh-CN" altLang="en-US" sz="2200" b="0" i="0">
                <a:effectLst/>
                <a:latin typeface="Helvetica Neue"/>
                <a:ea typeface="Helvetica Neue"/>
                <a:cs typeface="Helvetica Neue"/>
                <a:sym typeface="Helvetica Neue"/>
              </a:rPr>
              <a:t>要求，但是停顿已经超过</a:t>
            </a:r>
            <a:r>
              <a:rPr lang="en-US" altLang="zh-CN" sz="2200" b="0" i="0">
                <a:effectLst/>
                <a:latin typeface="Helvetica Neue"/>
                <a:ea typeface="Helvetica Neue"/>
                <a:cs typeface="Helvetica Neue"/>
                <a:sym typeface="Helvetica Neue"/>
              </a:rPr>
              <a:t>10us</a:t>
            </a:r>
            <a:r>
              <a:rPr lang="zh-CN" altLang="en-US" sz="2200" b="0" i="0">
                <a:effectLst/>
                <a:latin typeface="Helvetica Neue"/>
                <a:ea typeface="Helvetica Neue"/>
                <a:cs typeface="Helvetica Neue"/>
                <a:sym typeface="Helvetica Neue"/>
              </a:rPr>
              <a:t>的时候，那也可以</a:t>
            </a:r>
            <a:r>
              <a:rPr lang="en-US" altLang="zh-CN" sz="2200" b="0" i="0">
                <a:effectLst/>
                <a:latin typeface="Helvetica Neue"/>
                <a:ea typeface="Helvetica Neue"/>
                <a:cs typeface="Helvetica Neue"/>
                <a:sym typeface="Helvetica Neue"/>
              </a:rPr>
              <a:t>flush</a:t>
            </a:r>
            <a:r>
              <a:rPr lang="zh-CN" altLang="en-US" sz="2200" b="0" i="0">
                <a:effectLst/>
                <a:latin typeface="Helvetica Neue"/>
                <a:ea typeface="Helvetica Neue"/>
                <a:cs typeface="Helvetica Neue"/>
                <a:sym typeface="Helvetica Neue"/>
              </a:rPr>
              <a:t>了。那这就让</a:t>
            </a:r>
            <a:r>
              <a:rPr lang="en-US" altLang="zh-CN" sz="2200" b="0" i="0">
                <a:effectLst/>
                <a:latin typeface="Helvetica Neue"/>
                <a:ea typeface="Helvetica Neue"/>
                <a:cs typeface="Helvetica Neue"/>
                <a:sym typeface="Helvetica Neue"/>
              </a:rPr>
              <a:t>flush</a:t>
            </a:r>
            <a:r>
              <a:rPr lang="zh-CN" altLang="en-US" sz="2200" b="0" i="0">
                <a:effectLst/>
                <a:latin typeface="Helvetica Neue"/>
                <a:ea typeface="Helvetica Neue"/>
                <a:cs typeface="Helvetica Neue"/>
                <a:sym typeface="Helvetica Neue"/>
              </a:rPr>
              <a:t>优化带来的延时增大不超过</a:t>
            </a:r>
            <a:r>
              <a:rPr lang="en-US" altLang="zh-CN" sz="2200" b="0" i="0">
                <a:effectLst/>
                <a:latin typeface="Helvetica Neue"/>
                <a:ea typeface="Helvetica Neue"/>
                <a:cs typeface="Helvetica Neue"/>
                <a:sym typeface="Helvetica Neue"/>
              </a:rPr>
              <a:t>10</a:t>
            </a:r>
            <a:r>
              <a:rPr lang="zh-CN" altLang="en-US" sz="2200" b="0" i="0">
                <a:effectLst/>
                <a:latin typeface="Helvetica Neue"/>
                <a:ea typeface="Helvetica Neue"/>
                <a:cs typeface="Helvetica Neue"/>
                <a:sym typeface="Helvetica Neue"/>
              </a:rPr>
              <a:t>微妙，这样的控制呢，就比较全面一点了，那我曾经做过的一个项目就是直接抄它的代码的，而不是用</a:t>
            </a:r>
            <a:r>
              <a:rPr lang="en-US" altLang="zh-CN" sz="2200" b="0" i="0">
                <a:effectLst/>
                <a:latin typeface="Helvetica Neue"/>
                <a:ea typeface="Helvetica Neue"/>
                <a:cs typeface="Helvetica Neue"/>
                <a:sym typeface="Helvetica Neue"/>
              </a:rPr>
              <a:t>netty</a:t>
            </a:r>
            <a:r>
              <a:rPr lang="zh-CN" altLang="en-US" sz="2200" b="0" i="0">
                <a:effectLst/>
                <a:latin typeface="Helvetica Neue"/>
                <a:ea typeface="Helvetica Neue"/>
                <a:cs typeface="Helvetica Neue"/>
                <a:sym typeface="Helvetica Neue"/>
              </a:rPr>
              <a:t>自带的</a:t>
            </a:r>
            <a:r>
              <a:rPr lang="en-US" altLang="zh-CN" sz="2200" b="0" i="0">
                <a:effectLst/>
                <a:latin typeface="Helvetica Neue"/>
                <a:ea typeface="Helvetica Neue"/>
                <a:cs typeface="Helvetica Neue"/>
                <a:sym typeface="Helvetica Neue"/>
              </a:rPr>
              <a:t>flush consolidation handler</a:t>
            </a:r>
            <a:r>
              <a:rPr lang="zh-CN" altLang="en-US" sz="2200" b="0" i="0">
                <a:effectLst/>
                <a:latin typeface="Helvetica Neue"/>
                <a:ea typeface="Helvetica Neue"/>
                <a:cs typeface="Helvetica Neue"/>
                <a:sym typeface="Helvetica Neue"/>
              </a:rPr>
              <a:t>。</a:t>
            </a:r>
            <a:r>
              <a:rPr lang="zh-CN" altLang="en-US"/>
              <a:t>那这一节到这里就结束了，我们简单小结一下。</a:t>
            </a:r>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200" b="0" i="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200" b="0" i="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200" b="0" i="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200" b="0" i="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200" b="0" i="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200" b="0" i="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200" b="0" i="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altLang="zh-CN" sz="2200" b="0" i="0">
                <a:effectLst/>
                <a:latin typeface="Helvetica Neue"/>
                <a:ea typeface="Helvetica Neue"/>
                <a:cs typeface="Helvetica Neue"/>
                <a:sym typeface="Helvetica Neue"/>
              </a:rPr>
              <a:t>Limit flushes as much as possible as syscalls are quite expensive.</a:t>
            </a:r>
          </a:p>
          <a:p>
            <a:pPr marL="0" marR="0" lvl="0" indent="0" defTabSz="457200" eaLnBrk="1" fontAlgn="auto" latinLnBrk="0" hangingPunct="1">
              <a:lnSpc>
                <a:spcPct val="117999"/>
              </a:lnSpc>
              <a:spcBef>
                <a:spcPts val="0"/>
              </a:spcBef>
              <a:spcAft>
                <a:spcPts val="0"/>
              </a:spcAft>
              <a:buClrTx/>
              <a:buSzTx/>
              <a:buFontTx/>
              <a:buNone/>
              <a:tabLst/>
              <a:defRPr/>
            </a:pPr>
            <a:r>
              <a:rPr lang="en-US" altLang="zh-CN" sz="2200" b="0" i="0">
                <a:effectLst/>
                <a:latin typeface="Helvetica Neue"/>
                <a:ea typeface="Helvetica Neue"/>
                <a:cs typeface="Helvetica Neue"/>
                <a:sym typeface="Helvetica Neue"/>
              </a:rPr>
              <a:t>(1) there have been three batches appear together (each could be singleton items, with arbitrary temporal separation)</a:t>
            </a:r>
            <a:br>
              <a:rPr lang="en-US" altLang="zh-CN"/>
            </a:br>
            <a:r>
              <a:rPr lang="en-US" altLang="zh-CN" sz="2200" b="0" i="0">
                <a:effectLst/>
                <a:latin typeface="Helvetica Neue"/>
                <a:ea typeface="Helvetica Neue"/>
                <a:cs typeface="Helvetica Neue"/>
                <a:sym typeface="Helvetica Neue"/>
              </a:rPr>
              <a:t>(2) there has been one batch followed by a &gt;10us pause</a:t>
            </a:r>
            <a:br>
              <a:rPr lang="en-US" altLang="zh-CN"/>
            </a:br>
            <a:r>
              <a:rPr lang="en-US" altLang="zh-CN" sz="2200" b="0" i="0">
                <a:effectLst/>
                <a:latin typeface="Helvetica Neue"/>
                <a:ea typeface="Helvetica Neue"/>
                <a:cs typeface="Helvetica Neue"/>
                <a:sym typeface="Helvetica Neue"/>
              </a:rPr>
              <a:t>(2) there are more than fifty messages waiting</a:t>
            </a:r>
            <a:endParaRPr lang="zh-CN" altLang="en-US"/>
          </a:p>
        </p:txBody>
      </p:sp>
    </p:spTree>
    <p:extLst>
      <p:ext uri="{BB962C8B-B14F-4D97-AF65-F5344CB8AC3E}">
        <p14:creationId xmlns:p14="http://schemas.microsoft.com/office/powerpoint/2010/main" val="3568378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102500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那首先我们来介绍下</a:t>
            </a:r>
            <a:r>
              <a:rPr lang="en-US" altLang="zh-CN"/>
              <a:t>dubbo</a:t>
            </a:r>
            <a:r>
              <a:rPr lang="zh-CN" altLang="en-US"/>
              <a:t>是什么。。。。。。。。。。。。。。。。。那什么是</a:t>
            </a:r>
            <a:r>
              <a:rPr lang="en-US" altLang="zh-CN"/>
              <a:t>rpc</a:t>
            </a:r>
            <a:r>
              <a:rPr lang="zh-CN" altLang="en-US"/>
              <a:t>框架呢？那我们搞清楚什么不是</a:t>
            </a:r>
            <a:r>
              <a:rPr lang="en-US" altLang="zh-CN"/>
              <a:t>rpc</a:t>
            </a:r>
            <a:r>
              <a:rPr lang="zh-CN" altLang="en-US"/>
              <a:t>框架就行了，说白了，就是本地调用，写一个方法直接调用，那</a:t>
            </a:r>
            <a:r>
              <a:rPr lang="en-US" altLang="zh-CN"/>
              <a:t>rpc</a:t>
            </a:r>
            <a:r>
              <a:rPr lang="zh-CN" altLang="en-US"/>
              <a:t>是方法的执行在远端，调用在本地，我们可以通过这个图看下</a:t>
            </a:r>
            <a:r>
              <a:rPr lang="en-US" altLang="zh-CN"/>
              <a:t>rpc</a:t>
            </a:r>
            <a:r>
              <a:rPr lang="zh-CN" altLang="en-US"/>
              <a:t>的过程，就更清楚了。</a:t>
            </a:r>
          </a:p>
        </p:txBody>
      </p:sp>
    </p:spTree>
    <p:extLst>
      <p:ext uri="{BB962C8B-B14F-4D97-AF65-F5344CB8AC3E}">
        <p14:creationId xmlns:p14="http://schemas.microsoft.com/office/powerpoint/2010/main" val="4131613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Status (8 bits)</a:t>
            </a:r>
          </a:p>
          <a:p>
            <a:r>
              <a:rPr lang="en-US" altLang="zh-CN"/>
              <a:t>Only useful when Req/Res is 0 (Response), identifies the status of response</a:t>
            </a:r>
          </a:p>
          <a:p>
            <a:r>
              <a:rPr lang="en-US" altLang="zh-CN"/>
              <a:t>20 – OK</a:t>
            </a:r>
          </a:p>
          <a:p>
            <a:endParaRPr lang="en-US" altLang="zh-CN"/>
          </a:p>
          <a:p>
            <a:r>
              <a:rPr lang="en-US" altLang="zh-CN" sz="2200">
                <a:effectLst/>
                <a:latin typeface="Helvetica Neue"/>
                <a:ea typeface="Helvetica Neue"/>
                <a:cs typeface="Helvetica Neue"/>
                <a:sym typeface="Helvetica Neue"/>
              </a:rPr>
              <a:t>Hessian2</a:t>
            </a:r>
            <a:r>
              <a:rPr lang="zh-CN" altLang="en-US" sz="2200">
                <a:effectLst/>
                <a:latin typeface="Helvetica Neue"/>
                <a:ea typeface="Helvetica Neue"/>
                <a:cs typeface="Helvetica Neue"/>
                <a:sym typeface="Helvetica Neue"/>
              </a:rPr>
              <a:t>： </a:t>
            </a:r>
            <a:endParaRPr lang="en-US" altLang="zh-CN" sz="2200">
              <a:effectLst/>
              <a:latin typeface="Helvetica Neue"/>
              <a:ea typeface="Helvetica Neue"/>
              <a:cs typeface="Helvetica Neue"/>
              <a:sym typeface="Helvetica Neue"/>
            </a:endParaRPr>
          </a:p>
          <a:p>
            <a:endParaRPr lang="en-US" altLang="zh-CN" sz="2200">
              <a:effectLst/>
              <a:latin typeface="Helvetica Neue"/>
              <a:sym typeface="Helvetica Neue"/>
            </a:endParaRPr>
          </a:p>
          <a:p>
            <a:r>
              <a:rPr lang="en-US" altLang="zh-CN"/>
              <a:t>Set to 1 if need a return value from server</a:t>
            </a:r>
          </a:p>
          <a:p>
            <a:endParaRPr lang="en-US" altLang="zh-CN"/>
          </a:p>
          <a:p>
            <a:r>
              <a:rPr lang="en-US" altLang="zh-CN"/>
              <a:t>&lt;dubbo:protocol name=“dubbo” port=“9090” server=“netty” client=“netty” codec=“dubbo” serialization=“hessian2” charset=“UTF-8” threadpool=“fixed” threads=“100” queues=“0” iothreads=“9” buffer=“8192” accepts=“1000” payload=“8388608” /&gt;</a:t>
            </a:r>
          </a:p>
          <a:p>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r>
              <a:rPr lang="en-US" altLang="zh-CN"/>
              <a:t>&lt;dubbo:protocol name=“dubbo” port=“9090” server=“netty” client=“netty” codec=“dubbo” serialization=“hessian2” /&gt;</a:t>
            </a:r>
          </a:p>
          <a:p>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4816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我们首先来总览下</a:t>
            </a:r>
            <a:r>
              <a:rPr lang="en-US" altLang="zh-CN"/>
              <a:t>dubbo</a:t>
            </a:r>
            <a:r>
              <a:rPr lang="zh-CN" altLang="en-US"/>
              <a:t>对</a:t>
            </a:r>
            <a:r>
              <a:rPr lang="en-US" altLang="zh-CN"/>
              <a:t>netty</a:t>
            </a:r>
            <a:r>
              <a:rPr lang="zh-CN" altLang="en-US"/>
              <a:t>的使用，我们可以看到它直接用的是</a:t>
            </a:r>
            <a:r>
              <a:rPr lang="en-US" altLang="zh-CN" b="1"/>
              <a:t>nio event loop group</a:t>
            </a:r>
            <a:r>
              <a:rPr lang="zh-CN" altLang="en-US"/>
              <a:t>，所以并没有像</a:t>
            </a:r>
            <a:r>
              <a:rPr lang="en-US" altLang="zh-CN"/>
              <a:t>cassandra</a:t>
            </a:r>
            <a:r>
              <a:rPr lang="zh-CN" altLang="en-US"/>
              <a:t>那样可以使用</a:t>
            </a:r>
            <a:r>
              <a:rPr lang="en-US" altLang="zh-CN"/>
              <a:t>epoll</a:t>
            </a:r>
            <a:r>
              <a:rPr lang="zh-CN" altLang="en-US"/>
              <a:t>了。同时它也有</a:t>
            </a:r>
            <a:r>
              <a:rPr lang="en-US" altLang="zh-CN"/>
              <a:t>2</a:t>
            </a:r>
            <a:r>
              <a:rPr lang="zh-CN" altLang="en-US"/>
              <a:t>个组，说明是主从</a:t>
            </a:r>
            <a:r>
              <a:rPr lang="en-US" altLang="zh-CN"/>
              <a:t>reactor</a:t>
            </a:r>
            <a:r>
              <a:rPr lang="zh-CN" altLang="en-US"/>
              <a:t>模式，然后下面是</a:t>
            </a:r>
            <a:r>
              <a:rPr lang="zh-CN" altLang="en-US" b="1"/>
              <a:t>它的参数设置</a:t>
            </a:r>
            <a:r>
              <a:rPr lang="zh-CN" altLang="en-US"/>
              <a:t>，比如关闭</a:t>
            </a:r>
            <a:r>
              <a:rPr lang="en-US" altLang="zh-CN"/>
              <a:t>negle</a:t>
            </a:r>
            <a:r>
              <a:rPr lang="zh-CN" altLang="en-US"/>
              <a:t>算法，启用地址重用等，然后是他的</a:t>
            </a:r>
            <a:r>
              <a:rPr lang="en-US" altLang="zh-CN"/>
              <a:t>pipeline</a:t>
            </a:r>
            <a:r>
              <a:rPr lang="zh-CN" altLang="en-US"/>
              <a:t>构建，最后直接</a:t>
            </a:r>
            <a:r>
              <a:rPr lang="en-US" altLang="zh-CN"/>
              <a:t>bind</a:t>
            </a:r>
            <a:r>
              <a:rPr lang="zh-CN" altLang="en-US"/>
              <a:t>一个地址启动起来。</a:t>
            </a:r>
          </a:p>
        </p:txBody>
      </p:sp>
    </p:spTree>
    <p:extLst>
      <p:ext uri="{BB962C8B-B14F-4D97-AF65-F5344CB8AC3E}">
        <p14:creationId xmlns:p14="http://schemas.microsoft.com/office/powerpoint/2010/main" val="3260657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我们再来看下他的</a:t>
            </a:r>
            <a:r>
              <a:rPr lang="en-US" altLang="zh-CN"/>
              <a:t>pipeline</a:t>
            </a:r>
            <a:r>
              <a:rPr lang="zh-CN" altLang="en-US"/>
              <a:t>，那核心的是一对编解码加上一个业务处理的</a:t>
            </a:r>
            <a:r>
              <a:rPr lang="en-US" altLang="zh-CN"/>
              <a:t>handler</a:t>
            </a:r>
            <a:r>
              <a:rPr lang="zh-CN" altLang="en-US"/>
              <a:t>，也就是</a:t>
            </a:r>
            <a:r>
              <a:rPr lang="en-US" altLang="zh-CN"/>
              <a:t>rcp</a:t>
            </a:r>
            <a:r>
              <a:rPr lang="zh-CN" altLang="en-US"/>
              <a:t>业务处理的地方。那除了这三个核心</a:t>
            </a:r>
            <a:r>
              <a:rPr lang="en-US" altLang="zh-CN"/>
              <a:t>hanlder</a:t>
            </a:r>
            <a:r>
              <a:rPr lang="zh-CN" altLang="en-US"/>
              <a:t>外，还有一些</a:t>
            </a:r>
            <a:r>
              <a:rPr lang="en-US" altLang="zh-CN"/>
              <a:t>handler</a:t>
            </a:r>
            <a:r>
              <a:rPr lang="zh-CN" altLang="en-US"/>
              <a:t>，</a:t>
            </a:r>
            <a:r>
              <a:rPr lang="zh-CN" altLang="en-US" b="1"/>
              <a:t>比如它的</a:t>
            </a:r>
            <a:r>
              <a:rPr lang="en-US" altLang="zh-CN" b="1"/>
              <a:t>ssl</a:t>
            </a:r>
            <a:r>
              <a:rPr lang="zh-CN" altLang="en-US" b="1"/>
              <a:t>的支持</a:t>
            </a:r>
            <a:r>
              <a:rPr lang="zh-CN" altLang="en-US"/>
              <a:t>，还有</a:t>
            </a:r>
            <a:r>
              <a:rPr lang="zh-CN" altLang="en-US" b="1"/>
              <a:t>他的</a:t>
            </a:r>
            <a:r>
              <a:rPr lang="en-US" altLang="zh-CN" b="1"/>
              <a:t>idle check</a:t>
            </a:r>
            <a:r>
              <a:rPr lang="zh-CN" altLang="en-US"/>
              <a:t>，那么通过</a:t>
            </a:r>
            <a:r>
              <a:rPr lang="zh-CN" altLang="en-US" b="1"/>
              <a:t>它的三个参数</a:t>
            </a:r>
            <a:r>
              <a:rPr lang="zh-CN" altLang="en-US"/>
              <a:t>可以看出它的</a:t>
            </a:r>
            <a:r>
              <a:rPr lang="en-US" altLang="zh-CN"/>
              <a:t>idle check</a:t>
            </a:r>
            <a:r>
              <a:rPr lang="zh-CN" altLang="en-US"/>
              <a:t>是读写都空闲时，才会触发</a:t>
            </a:r>
            <a:r>
              <a:rPr lang="en-US" altLang="zh-CN"/>
              <a:t>idle</a:t>
            </a:r>
            <a:r>
              <a:rPr lang="zh-CN" altLang="en-US"/>
              <a:t>事件。</a:t>
            </a:r>
          </a:p>
        </p:txBody>
      </p:sp>
    </p:spTree>
    <p:extLst>
      <p:ext uri="{BB962C8B-B14F-4D97-AF65-F5344CB8AC3E}">
        <p14:creationId xmlns:p14="http://schemas.microsoft.com/office/powerpoint/2010/main" val="1709213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那接下来我们来看下它的线程模型，那</a:t>
            </a:r>
            <a:r>
              <a:rPr lang="en-US" altLang="zh-CN"/>
              <a:t>dubbo</a:t>
            </a:r>
            <a:r>
              <a:rPr lang="zh-CN" altLang="en-US"/>
              <a:t>的线程模型比较有特色，他是可以配置的，一共有</a:t>
            </a:r>
            <a:r>
              <a:rPr lang="en-US" altLang="zh-CN"/>
              <a:t>2</a:t>
            </a:r>
            <a:r>
              <a:rPr lang="zh-CN" altLang="en-US"/>
              <a:t>个配置项，一个是</a:t>
            </a:r>
            <a:r>
              <a:rPr lang="en-US" altLang="zh-CN"/>
              <a:t>dipatcher</a:t>
            </a:r>
            <a:r>
              <a:rPr lang="zh-CN" altLang="en-US"/>
              <a:t>，一个是</a:t>
            </a:r>
            <a:r>
              <a:rPr lang="en-US" altLang="zh-CN"/>
              <a:t>threadpool</a:t>
            </a:r>
            <a:r>
              <a:rPr lang="zh-CN" altLang="en-US"/>
              <a:t>，那</a:t>
            </a:r>
            <a:r>
              <a:rPr lang="en-US" altLang="zh-CN"/>
              <a:t>dispatcher</a:t>
            </a:r>
            <a:r>
              <a:rPr lang="zh-CN" altLang="en-US"/>
              <a:t>决定什么消息使用单独的线程池，而</a:t>
            </a:r>
            <a:r>
              <a:rPr lang="en-US" altLang="zh-CN"/>
              <a:t>threadpool</a:t>
            </a:r>
            <a:r>
              <a:rPr lang="zh-CN" altLang="en-US"/>
              <a:t>决定用什么线程池，比如固定</a:t>
            </a:r>
            <a:r>
              <a:rPr lang="en-US" altLang="zh-CN"/>
              <a:t>fixed</a:t>
            </a:r>
            <a:r>
              <a:rPr lang="zh-CN" altLang="en-US"/>
              <a:t>，</a:t>
            </a:r>
            <a:r>
              <a:rPr lang="en-US" altLang="zh-CN"/>
              <a:t>cache</a:t>
            </a:r>
            <a:r>
              <a:rPr lang="zh-CN" altLang="en-US"/>
              <a:t>的等等方式。</a:t>
            </a: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r>
              <a:rPr lang="en-US" altLang="zh-CN"/>
              <a:t>http://dubbo.apache.org/z</a:t>
            </a:r>
          </a:p>
          <a:p>
            <a:pPr marL="0" marR="0" lvl="0" indent="0" defTabSz="457200" eaLnBrk="1" fontAlgn="auto" latinLnBrk="0" hangingPunct="1">
              <a:lnSpc>
                <a:spcPct val="117999"/>
              </a:lnSpc>
              <a:spcBef>
                <a:spcPts val="0"/>
              </a:spcBef>
              <a:spcAft>
                <a:spcPts val="0"/>
              </a:spcAft>
              <a:buClrTx/>
              <a:buSzTx/>
              <a:buFontTx/>
              <a:buNone/>
              <a:tabLst/>
              <a:defRPr/>
            </a:pP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r>
              <a:rPr lang="en-US" altLang="zh-CN"/>
              <a:t>h-cn/docs/user/references/xml/dubbo-protocol.html</a:t>
            </a:r>
          </a:p>
          <a:p>
            <a:pPr marL="0" marR="0" lvl="0" indent="0" defTabSz="457200" eaLnBrk="1" fontAlgn="auto" latinLnBrk="0" hangingPunct="1">
              <a:lnSpc>
                <a:spcPct val="117999"/>
              </a:lnSpc>
              <a:spcBef>
                <a:spcPts val="0"/>
              </a:spcBef>
              <a:spcAft>
                <a:spcPts val="0"/>
              </a:spcAft>
              <a:buClrTx/>
              <a:buSzTx/>
              <a:buFontTx/>
              <a:buNone/>
              <a:tabLst/>
              <a:defRPr/>
            </a:pP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r>
              <a:rPr lang="en-US" altLang="zh-CN" sz="2200">
                <a:effectLst/>
                <a:latin typeface="Helvetica Neue"/>
                <a:ea typeface="Helvetica Neue"/>
                <a:cs typeface="Helvetica Neue"/>
                <a:sym typeface="Helvetica Neue"/>
              </a:rPr>
              <a:t>hessian2</a:t>
            </a:r>
            <a:endParaRPr lang="zh-CN" altLang="en-US"/>
          </a:p>
        </p:txBody>
      </p:sp>
    </p:spTree>
    <p:extLst>
      <p:ext uri="{BB962C8B-B14F-4D97-AF65-F5344CB8AC3E}">
        <p14:creationId xmlns:p14="http://schemas.microsoft.com/office/powerpoint/2010/main" val="4169171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那它的图标很像一个美瞳广告。</a:t>
            </a:r>
          </a:p>
        </p:txBody>
      </p:sp>
    </p:spTree>
    <p:extLst>
      <p:ext uri="{BB962C8B-B14F-4D97-AF65-F5344CB8AC3E}">
        <p14:creationId xmlns:p14="http://schemas.microsoft.com/office/powerpoint/2010/main" val="1025009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那我们可以详细展示下这</a:t>
            </a:r>
            <a:r>
              <a:rPr lang="en-US" altLang="zh-CN"/>
              <a:t>2</a:t>
            </a:r>
            <a:r>
              <a:rPr lang="zh-CN" altLang="en-US"/>
              <a:t>个配置项有那些具体的分类，可以看看这</a:t>
            </a:r>
            <a:r>
              <a:rPr lang="en-US" altLang="zh-CN"/>
              <a:t>2</a:t>
            </a:r>
            <a:r>
              <a:rPr lang="zh-CN" altLang="en-US"/>
              <a:t>个截图，那非常全面，那其中值得一提的是：执行方式中，</a:t>
            </a:r>
            <a:r>
              <a:rPr lang="en-US" altLang="zh-CN"/>
              <a:t>direct dispatcher</a:t>
            </a:r>
            <a:r>
              <a:rPr lang="zh-CN" altLang="en-US"/>
              <a:t>代表所有消息都不派发到线程池，而在 </a:t>
            </a:r>
            <a:r>
              <a:rPr lang="en-US" altLang="zh-CN"/>
              <a:t>IO </a:t>
            </a:r>
            <a:r>
              <a:rPr lang="zh-CN" altLang="en-US"/>
              <a:t>线程上直接执行，就像我们第四章写出来的案例雏形一样，而</a:t>
            </a:r>
            <a:r>
              <a:rPr lang="en-US" altLang="zh-CN"/>
              <a:t>messageonlydispatcher</a:t>
            </a:r>
            <a:r>
              <a:rPr lang="zh-CN" altLang="en-US"/>
              <a:t>类似于我们的第五章改进后的线程模型，</a:t>
            </a:r>
            <a:r>
              <a:rPr lang="en-US" altLang="zh-CN"/>
              <a:t> </a:t>
            </a:r>
            <a:r>
              <a:rPr lang="zh-CN" altLang="en-US"/>
              <a:t>也就是会将请求消息派发到独立的线程池，其它连接断开事件，心跳等消息还是在 </a:t>
            </a:r>
            <a:r>
              <a:rPr lang="en-US" altLang="zh-CN"/>
              <a:t>IO </a:t>
            </a:r>
            <a:r>
              <a:rPr lang="zh-CN" altLang="en-US"/>
              <a:t>线程上执行的。</a:t>
            </a:r>
          </a:p>
          <a:p>
            <a:pPr marL="0" marR="0" lvl="0" indent="0" defTabSz="457200" eaLnBrk="1" fontAlgn="auto" latinLnBrk="0" hangingPunct="1">
              <a:lnSpc>
                <a:spcPct val="117999"/>
              </a:lnSpc>
              <a:spcBef>
                <a:spcPts val="0"/>
              </a:spcBef>
              <a:spcAft>
                <a:spcPts val="0"/>
              </a:spcAft>
              <a:buClrTx/>
              <a:buSzTx/>
              <a:buFontTx/>
              <a:buNone/>
              <a:tabLst/>
              <a:defRPr/>
            </a:pPr>
            <a:endParaRPr lang="zh-CN" altLang="en-US"/>
          </a:p>
          <a:p>
            <a:endParaRPr lang="en-US" altLang="zh-CN"/>
          </a:p>
          <a:p>
            <a:endParaRPr lang="en-US" altLang="zh-CN"/>
          </a:p>
          <a:p>
            <a:endParaRPr lang="en-US" altLang="zh-CN"/>
          </a:p>
          <a:p>
            <a:r>
              <a:rPr lang="en-US" altLang="zh-CN"/>
              <a:t>Dispatcher</a:t>
            </a:r>
          </a:p>
          <a:p>
            <a:r>
              <a:rPr lang="en-US" altLang="zh-CN"/>
              <a:t>all </a:t>
            </a:r>
            <a:r>
              <a:rPr lang="zh-CN" altLang="en-US"/>
              <a:t>所有消息都派发到线程池，包括请求，响应，连接事件，断开事件，心跳等。</a:t>
            </a:r>
          </a:p>
          <a:p>
            <a:r>
              <a:rPr lang="en-US" altLang="zh-CN"/>
              <a:t>direct </a:t>
            </a:r>
            <a:r>
              <a:rPr lang="zh-CN" altLang="en-US"/>
              <a:t>所有消息都不派发到线程池，全部在 </a:t>
            </a:r>
            <a:r>
              <a:rPr lang="en-US" altLang="zh-CN"/>
              <a:t>IO </a:t>
            </a:r>
            <a:r>
              <a:rPr lang="zh-CN" altLang="en-US"/>
              <a:t>线程上直接执行。</a:t>
            </a:r>
          </a:p>
          <a:p>
            <a:r>
              <a:rPr lang="en-US" altLang="zh-CN"/>
              <a:t>message </a:t>
            </a:r>
            <a:r>
              <a:rPr lang="zh-CN" altLang="en-US"/>
              <a:t>只有请求响应消息派发到线程池，其它连接断开事件，心跳等消息，直接在 </a:t>
            </a:r>
            <a:r>
              <a:rPr lang="en-US" altLang="zh-CN"/>
              <a:t>IO </a:t>
            </a:r>
            <a:r>
              <a:rPr lang="zh-CN" altLang="en-US"/>
              <a:t>线程上执行。</a:t>
            </a:r>
          </a:p>
          <a:p>
            <a:r>
              <a:rPr lang="en-US" altLang="zh-CN"/>
              <a:t>execution </a:t>
            </a:r>
            <a:r>
              <a:rPr lang="zh-CN" altLang="en-US"/>
              <a:t>只有请求消息派发到线程池，不含响应，响应和其它连接断开事件，心跳等消息，直接在 </a:t>
            </a:r>
            <a:r>
              <a:rPr lang="en-US" altLang="zh-CN"/>
              <a:t>IO </a:t>
            </a:r>
            <a:r>
              <a:rPr lang="zh-CN" altLang="en-US"/>
              <a:t>线程上执行。</a:t>
            </a:r>
          </a:p>
          <a:p>
            <a:r>
              <a:rPr lang="en-US" altLang="zh-CN"/>
              <a:t>connection </a:t>
            </a:r>
            <a:r>
              <a:rPr lang="zh-CN" altLang="en-US"/>
              <a:t>在 </a:t>
            </a:r>
            <a:r>
              <a:rPr lang="en-US" altLang="zh-CN"/>
              <a:t>IO </a:t>
            </a:r>
            <a:r>
              <a:rPr lang="zh-CN" altLang="en-US"/>
              <a:t>线程上，将连接断开事件放入队列，有序逐个执行，其它消息派发到线程池。</a:t>
            </a:r>
          </a:p>
          <a:p>
            <a:r>
              <a:rPr lang="en-US" altLang="zh-CN"/>
              <a:t>ThreadPool</a:t>
            </a:r>
          </a:p>
          <a:p>
            <a:r>
              <a:rPr lang="en-US" altLang="zh-CN"/>
              <a:t>fixed </a:t>
            </a:r>
            <a:r>
              <a:rPr lang="zh-CN" altLang="en-US"/>
              <a:t>固定大小线程池，启动时建立线程，不关闭，一直持有。</a:t>
            </a:r>
            <a:r>
              <a:rPr lang="en-US" altLang="zh-CN"/>
              <a:t>(</a:t>
            </a:r>
            <a:r>
              <a:rPr lang="zh-CN" altLang="en-US"/>
              <a:t>缺省</a:t>
            </a:r>
            <a:r>
              <a:rPr lang="en-US" altLang="zh-CN"/>
              <a:t>)</a:t>
            </a:r>
          </a:p>
          <a:p>
            <a:r>
              <a:rPr lang="en-US" altLang="zh-CN"/>
              <a:t>cached </a:t>
            </a:r>
            <a:r>
              <a:rPr lang="zh-CN" altLang="en-US"/>
              <a:t>缓存线程池，空闲一分钟自动删除，需要时重建。</a:t>
            </a:r>
          </a:p>
          <a:p>
            <a:r>
              <a:rPr lang="en-US" altLang="zh-CN"/>
              <a:t>limited </a:t>
            </a:r>
            <a:r>
              <a:rPr lang="zh-CN" altLang="en-US"/>
              <a:t>可伸缩线程池，但池中的线程数只会增长不会收缩。只增长不收缩的目的是为了避免收缩时突然来了大流量引起的性能问题。</a:t>
            </a:r>
          </a:p>
          <a:p>
            <a:r>
              <a:rPr lang="en-US" altLang="zh-CN"/>
              <a:t>eager </a:t>
            </a:r>
            <a:r>
              <a:rPr lang="zh-CN" altLang="en-US"/>
              <a:t>优先创建</a:t>
            </a:r>
            <a:r>
              <a:rPr lang="en-US" altLang="zh-CN"/>
              <a:t>Worker</a:t>
            </a:r>
            <a:r>
              <a:rPr lang="zh-CN" altLang="en-US"/>
              <a:t>线程池。在任务数量大于</a:t>
            </a:r>
            <a:r>
              <a:rPr lang="en-US" altLang="zh-CN"/>
              <a:t>corePoolSize</a:t>
            </a:r>
            <a:r>
              <a:rPr lang="zh-CN" altLang="en-US"/>
              <a:t>但是小于</a:t>
            </a:r>
            <a:r>
              <a:rPr lang="en-US" altLang="zh-CN"/>
              <a:t>maximumPoolSize</a:t>
            </a:r>
            <a:r>
              <a:rPr lang="zh-CN" altLang="en-US"/>
              <a:t>时，优先创建</a:t>
            </a:r>
            <a:r>
              <a:rPr lang="en-US" altLang="zh-CN"/>
              <a:t>Worker</a:t>
            </a:r>
            <a:r>
              <a:rPr lang="zh-CN" altLang="en-US"/>
              <a:t>来处理任务。当任务数量大于</a:t>
            </a:r>
            <a:r>
              <a:rPr lang="en-US" altLang="zh-CN"/>
              <a:t>maximumPoolSize</a:t>
            </a:r>
            <a:r>
              <a:rPr lang="zh-CN" altLang="en-US"/>
              <a:t>时，将任务放入阻塞队列中。阻塞队列充满时抛出</a:t>
            </a:r>
            <a:r>
              <a:rPr lang="en-US" altLang="zh-CN"/>
              <a:t>RejectedExecutionException</a:t>
            </a:r>
            <a:r>
              <a:rPr lang="zh-CN" altLang="en-US"/>
              <a:t>。</a:t>
            </a:r>
            <a:r>
              <a:rPr lang="en-US" altLang="zh-CN"/>
              <a:t>(</a:t>
            </a:r>
            <a:r>
              <a:rPr lang="zh-CN" altLang="en-US"/>
              <a:t>相比于</a:t>
            </a:r>
            <a:r>
              <a:rPr lang="en-US" altLang="zh-CN"/>
              <a:t>cached:cached</a:t>
            </a:r>
            <a:r>
              <a:rPr lang="zh-CN" altLang="en-US"/>
              <a:t>在任务数量超过</a:t>
            </a:r>
            <a:r>
              <a:rPr lang="en-US" altLang="zh-CN"/>
              <a:t>maximumPoolSize</a:t>
            </a:r>
            <a:r>
              <a:rPr lang="zh-CN" altLang="en-US"/>
              <a:t>时直接抛出异常而不是将任务放入阻塞队列</a:t>
            </a:r>
            <a:r>
              <a:rPr lang="en-US" altLang="zh-CN"/>
              <a:t>)</a:t>
            </a:r>
          </a:p>
        </p:txBody>
      </p:sp>
    </p:spTree>
    <p:extLst>
      <p:ext uri="{BB962C8B-B14F-4D97-AF65-F5344CB8AC3E}">
        <p14:creationId xmlns:p14="http://schemas.microsoft.com/office/powerpoint/2010/main" val="1256271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那么接下来我们来看下</a:t>
            </a:r>
            <a:r>
              <a:rPr lang="en-US" altLang="zh-CN"/>
              <a:t>dubbo</a:t>
            </a:r>
            <a:r>
              <a:rPr lang="zh-CN" altLang="en-US"/>
              <a:t>使用</a:t>
            </a:r>
            <a:r>
              <a:rPr lang="en-US" altLang="zh-CN"/>
              <a:t>netty</a:t>
            </a:r>
            <a:r>
              <a:rPr lang="zh-CN" altLang="en-US"/>
              <a:t>的一些技巧，第一个技巧是，它使用了大量的配置，然后按使用配置的方式可以细分成两种，一种就是直接取值使用的方式，例如我们的</a:t>
            </a:r>
            <a:r>
              <a:rPr lang="en-US" altLang="zh-CN"/>
              <a:t>nio event loop group</a:t>
            </a:r>
            <a:r>
              <a:rPr lang="zh-CN" altLang="en-US"/>
              <a:t>可有有多少线程呢？可以直接</a:t>
            </a:r>
            <a:r>
              <a:rPr lang="zh-CN" altLang="en-US" b="1"/>
              <a:t>使用这个</a:t>
            </a:r>
            <a:r>
              <a:rPr lang="en-US" altLang="zh-CN" b="1"/>
              <a:t>iothreads</a:t>
            </a:r>
            <a:r>
              <a:rPr lang="zh-CN" altLang="en-US"/>
              <a:t>来指定。那这里额外提醒下，这里大家可以看到，</a:t>
            </a:r>
            <a:r>
              <a:rPr lang="en-US" altLang="zh-CN" b="1"/>
              <a:t>boss group</a:t>
            </a:r>
            <a:r>
              <a:rPr lang="zh-CN" altLang="en-US" b="1"/>
              <a:t>直接显式指定为</a:t>
            </a:r>
            <a:r>
              <a:rPr lang="en-US" altLang="zh-CN" b="1"/>
              <a:t>1</a:t>
            </a:r>
            <a:r>
              <a:rPr lang="zh-CN" altLang="en-US" b="1"/>
              <a:t>了</a:t>
            </a:r>
            <a:r>
              <a:rPr lang="zh-CN" altLang="en-US"/>
              <a:t>。这也是大家的热点问题，就是大多项目，只绑定一个端口启动，所以只能用到一个，那么我们就可以直接上来就显式指定为</a:t>
            </a:r>
            <a:r>
              <a:rPr lang="en-US" altLang="zh-CN"/>
              <a:t>1</a:t>
            </a:r>
            <a:r>
              <a:rPr lang="zh-CN" altLang="en-US"/>
              <a:t>。当然，不指定，没有什么关系，因为其他</a:t>
            </a:r>
            <a:r>
              <a:rPr lang="en-US" altLang="zh-CN"/>
              <a:t>nio event loop</a:t>
            </a:r>
            <a:r>
              <a:rPr lang="zh-CN" altLang="en-US"/>
              <a:t>也不会启动线程，只是浪费了点很小空间而已。</a:t>
            </a:r>
            <a:endParaRPr lang="en-US" altLang="zh-CN"/>
          </a:p>
        </p:txBody>
      </p:sp>
    </p:spTree>
    <p:extLst>
      <p:ext uri="{BB962C8B-B14F-4D97-AF65-F5344CB8AC3E}">
        <p14:creationId xmlns:p14="http://schemas.microsoft.com/office/powerpoint/2010/main" val="562967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那另外一种使用配置的方式，是</a:t>
            </a:r>
            <a:r>
              <a:rPr lang="en-US" altLang="zh-CN"/>
              <a:t>dubbo</a:t>
            </a:r>
            <a:r>
              <a:rPr lang="zh-CN" altLang="en-US"/>
              <a:t>自己的</a:t>
            </a:r>
            <a:r>
              <a:rPr lang="en-US" altLang="zh-CN"/>
              <a:t>spi</a:t>
            </a:r>
            <a:r>
              <a:rPr lang="zh-CN" altLang="en-US"/>
              <a:t>方式，那</a:t>
            </a:r>
            <a:r>
              <a:rPr lang="en-US" altLang="zh-CN"/>
              <a:t>jdk</a:t>
            </a:r>
            <a:r>
              <a:rPr lang="zh-CN" altLang="en-US"/>
              <a:t>的</a:t>
            </a:r>
            <a:r>
              <a:rPr lang="en-US" altLang="zh-CN"/>
              <a:t>spi</a:t>
            </a:r>
            <a:r>
              <a:rPr lang="zh-CN" altLang="en-US"/>
              <a:t>方式呢，比较简单，在配置文件当中只配置一个类名，然后就使用了，而</a:t>
            </a:r>
            <a:r>
              <a:rPr lang="en-US" altLang="zh-CN"/>
              <a:t>dubbo</a:t>
            </a:r>
            <a:r>
              <a:rPr lang="zh-CN" altLang="en-US"/>
              <a:t>的</a:t>
            </a:r>
            <a:r>
              <a:rPr lang="en-US" altLang="zh-CN"/>
              <a:t>spi</a:t>
            </a:r>
            <a:r>
              <a:rPr lang="zh-CN" altLang="en-US"/>
              <a:t>方式要强大点，它是用</a:t>
            </a:r>
            <a:r>
              <a:rPr lang="en-US" altLang="zh-CN"/>
              <a:t>key value</a:t>
            </a:r>
            <a:r>
              <a:rPr lang="zh-CN" altLang="en-US"/>
              <a:t>来方式配置的，所以使用上可以带一个相当于</a:t>
            </a:r>
            <a:r>
              <a:rPr lang="en-US" altLang="zh-CN"/>
              <a:t>hashmp</a:t>
            </a:r>
            <a:r>
              <a:rPr lang="zh-CN" altLang="en-US"/>
              <a:t>的</a:t>
            </a:r>
            <a:r>
              <a:rPr lang="en-US" altLang="zh-CN"/>
              <a:t>key</a:t>
            </a:r>
            <a:r>
              <a:rPr lang="zh-CN" altLang="en-US"/>
              <a:t>的方式来选择性的获取实现，例如，</a:t>
            </a:r>
            <a:r>
              <a:rPr lang="en-US" altLang="zh-CN"/>
              <a:t>dubbo</a:t>
            </a:r>
            <a:r>
              <a:rPr lang="zh-CN" altLang="en-US"/>
              <a:t>支持多种协议，如</a:t>
            </a:r>
            <a:r>
              <a:rPr lang="en-US" altLang="zh-CN"/>
              <a:t>thrift</a:t>
            </a:r>
            <a:r>
              <a:rPr lang="zh-CN" altLang="en-US"/>
              <a:t>，还有自身的</a:t>
            </a:r>
            <a:r>
              <a:rPr lang="en-US" altLang="zh-CN"/>
              <a:t>dubbo</a:t>
            </a:r>
            <a:r>
              <a:rPr lang="zh-CN" altLang="en-US"/>
              <a:t>，那使用什么呢？那就这里我们可以</a:t>
            </a:r>
            <a:r>
              <a:rPr lang="zh-CN" altLang="en-US" b="1"/>
              <a:t>使用这个</a:t>
            </a:r>
            <a:r>
              <a:rPr lang="en-US" altLang="zh-CN" b="1"/>
              <a:t>codec</a:t>
            </a:r>
            <a:r>
              <a:rPr lang="zh-CN" altLang="en-US"/>
              <a:t>这个配置项来指定下，然后代码使用的时候，直接</a:t>
            </a:r>
            <a:r>
              <a:rPr lang="en-US" altLang="zh-CN" b="1"/>
              <a:t>extensionloader.getextenion</a:t>
            </a:r>
            <a:r>
              <a:rPr lang="zh-CN" altLang="en-US" b="1"/>
              <a:t>带上类型名</a:t>
            </a:r>
            <a:r>
              <a:rPr lang="en-US" altLang="zh-CN" b="1"/>
              <a:t>codec2</a:t>
            </a:r>
            <a:r>
              <a:rPr lang="zh-CN" altLang="en-US" b="1"/>
              <a:t>和相当于</a:t>
            </a:r>
            <a:r>
              <a:rPr lang="en-US" altLang="zh-CN" b="1"/>
              <a:t>key</a:t>
            </a:r>
            <a:r>
              <a:rPr lang="zh-CN" altLang="en-US" b="1"/>
              <a:t>的</a:t>
            </a:r>
            <a:r>
              <a:rPr lang="en-US" altLang="zh-CN" b="1"/>
              <a:t>codecname</a:t>
            </a:r>
            <a:r>
              <a:rPr lang="en-US" altLang="zh-CN"/>
              <a:t>, </a:t>
            </a:r>
            <a:r>
              <a:rPr lang="zh-CN" altLang="en-US"/>
              <a:t>那他就会找到具体的实现，那这里就是</a:t>
            </a:r>
            <a:r>
              <a:rPr lang="en-US" altLang="zh-CN"/>
              <a:t>dubbo</a:t>
            </a:r>
            <a:r>
              <a:rPr lang="zh-CN" altLang="en-US"/>
              <a:t>的实现了。</a:t>
            </a:r>
            <a:endParaRPr lang="en-US" altLang="zh-CN"/>
          </a:p>
        </p:txBody>
      </p:sp>
    </p:spTree>
    <p:extLst>
      <p:ext uri="{BB962C8B-B14F-4D97-AF65-F5344CB8AC3E}">
        <p14:creationId xmlns:p14="http://schemas.microsoft.com/office/powerpoint/2010/main" val="2444358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那第二点呢，我们可以学习下他的</a:t>
            </a:r>
            <a:r>
              <a:rPr lang="en-US" altLang="zh-CN"/>
              <a:t>idle</a:t>
            </a:r>
            <a:r>
              <a:rPr lang="zh-CN" altLang="en-US"/>
              <a:t>时间的设置，那实际上，他的</a:t>
            </a:r>
            <a:r>
              <a:rPr lang="en-US" altLang="zh-CN"/>
              <a:t>idle check</a:t>
            </a:r>
            <a:r>
              <a:rPr lang="zh-CN" altLang="en-US"/>
              <a:t>和</a:t>
            </a:r>
            <a:r>
              <a:rPr lang="en-US" altLang="zh-CN"/>
              <a:t>keepalive</a:t>
            </a:r>
            <a:r>
              <a:rPr lang="zh-CN" altLang="en-US"/>
              <a:t>的设计和我们之前的案例基本是一致的，首先</a:t>
            </a:r>
            <a:r>
              <a:rPr lang="en-US" altLang="zh-CN"/>
              <a:t>server</a:t>
            </a:r>
            <a:r>
              <a:rPr lang="zh-CN" altLang="en-US"/>
              <a:t>触发</a:t>
            </a:r>
            <a:r>
              <a:rPr lang="en-US" altLang="zh-CN"/>
              <a:t>idle</a:t>
            </a:r>
            <a:r>
              <a:rPr lang="zh-CN" altLang="en-US"/>
              <a:t>的时候，直接关闭连接，然后</a:t>
            </a:r>
            <a:r>
              <a:rPr lang="en-US" altLang="zh-CN"/>
              <a:t>client</a:t>
            </a:r>
            <a:r>
              <a:rPr lang="zh-CN" altLang="en-US"/>
              <a:t> 触发</a:t>
            </a:r>
            <a:r>
              <a:rPr lang="en-US" altLang="zh-CN"/>
              <a:t>idle</a:t>
            </a:r>
            <a:r>
              <a:rPr lang="zh-CN" altLang="en-US"/>
              <a:t>的时候，发送</a:t>
            </a:r>
            <a:r>
              <a:rPr lang="en-US" altLang="zh-CN"/>
              <a:t>keepalive</a:t>
            </a:r>
            <a:r>
              <a:rPr lang="zh-CN" altLang="en-US"/>
              <a:t>，这样就可以保证客户端连接不会断，同时也有了</a:t>
            </a:r>
            <a:r>
              <a:rPr lang="en-US" altLang="zh-CN"/>
              <a:t>keepalive</a:t>
            </a:r>
            <a:r>
              <a:rPr lang="zh-CN" altLang="en-US"/>
              <a:t>机制，那我们可以看下这段源码截图，那</a:t>
            </a:r>
            <a:r>
              <a:rPr lang="en-US" altLang="zh-CN"/>
              <a:t>server</a:t>
            </a:r>
            <a:r>
              <a:rPr lang="zh-CN" altLang="en-US"/>
              <a:t>端的</a:t>
            </a:r>
            <a:r>
              <a:rPr lang="en-US" altLang="zh-CN"/>
              <a:t>idle</a:t>
            </a:r>
            <a:r>
              <a:rPr lang="zh-CN" altLang="en-US"/>
              <a:t>时间是心跳</a:t>
            </a:r>
            <a:r>
              <a:rPr lang="en-US" altLang="zh-CN"/>
              <a:t>keepalive</a:t>
            </a:r>
            <a:r>
              <a:rPr lang="zh-CN" altLang="en-US"/>
              <a:t>的三倍时间，这样能充分保证不会断连，那假设我们设置了参数的话，也要求至少是</a:t>
            </a:r>
            <a:r>
              <a:rPr lang="en-US" altLang="zh-CN"/>
              <a:t>2</a:t>
            </a:r>
            <a:r>
              <a:rPr lang="zh-CN" altLang="en-US"/>
              <a:t>倍的关系，那正好和我们前面的案例</a:t>
            </a:r>
            <a:r>
              <a:rPr lang="en-US" altLang="zh-CN"/>
              <a:t>1</a:t>
            </a:r>
            <a:r>
              <a:rPr lang="zh-CN" altLang="en-US"/>
              <a:t>个</a:t>
            </a:r>
            <a:r>
              <a:rPr lang="en-US" altLang="zh-CN"/>
              <a:t>10s</a:t>
            </a:r>
            <a:r>
              <a:rPr lang="zh-CN" altLang="en-US"/>
              <a:t>一个</a:t>
            </a:r>
            <a:r>
              <a:rPr lang="en-US" altLang="zh-CN"/>
              <a:t>5s</a:t>
            </a:r>
            <a:r>
              <a:rPr lang="zh-CN" altLang="en-US"/>
              <a:t>是匹配上了。</a:t>
            </a:r>
          </a:p>
        </p:txBody>
      </p:sp>
    </p:spTree>
    <p:extLst>
      <p:ext uri="{BB962C8B-B14F-4D97-AF65-F5344CB8AC3E}">
        <p14:creationId xmlns:p14="http://schemas.microsoft.com/office/powerpoint/2010/main" val="3925288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第三点我们来看下它的心跳包的设计，那首先我们回忆下，我们的案例程序当时怎么设计心跳包的，那当时就是搞了一个</a:t>
            </a:r>
            <a:r>
              <a:rPr lang="en-US" altLang="zh-CN"/>
              <a:t>body</a:t>
            </a:r>
            <a:r>
              <a:rPr lang="zh-CN" altLang="en-US"/>
              <a:t>，记录了一个时间戳，方便大家看到时间的变化，而实际中，我们一般都是把它设计成空，例如</a:t>
            </a:r>
            <a:r>
              <a:rPr lang="en-US" altLang="zh-CN"/>
              <a:t>dubbo</a:t>
            </a:r>
            <a:r>
              <a:rPr lang="zh-CN" altLang="en-US"/>
              <a:t>的这段源码截图，</a:t>
            </a:r>
            <a:r>
              <a:rPr lang="zh-CN" altLang="en-US" b="1">
                <a:solidFill>
                  <a:srgbClr val="FF0000"/>
                </a:solidFill>
              </a:rPr>
              <a:t>直接就把</a:t>
            </a:r>
            <a:r>
              <a:rPr lang="en-US" altLang="zh-CN" b="1">
                <a:solidFill>
                  <a:srgbClr val="FF0000"/>
                </a:solidFill>
              </a:rPr>
              <a:t>body</a:t>
            </a:r>
            <a:r>
              <a:rPr lang="zh-CN" altLang="en-US" b="1">
                <a:solidFill>
                  <a:srgbClr val="FF0000"/>
                </a:solidFill>
              </a:rPr>
              <a:t>设置成了</a:t>
            </a:r>
            <a:r>
              <a:rPr lang="en-US" altLang="zh-CN" b="1">
                <a:solidFill>
                  <a:srgbClr val="FF0000"/>
                </a:solidFill>
              </a:rPr>
              <a:t>null</a:t>
            </a:r>
            <a:r>
              <a:rPr lang="zh-CN" altLang="en-US"/>
              <a:t>，同时呢，这个</a:t>
            </a:r>
            <a:r>
              <a:rPr lang="en-US" altLang="zh-CN"/>
              <a:t>setevent</a:t>
            </a:r>
            <a:r>
              <a:rPr lang="zh-CN" altLang="en-US"/>
              <a:t>方法还会把</a:t>
            </a:r>
            <a:r>
              <a:rPr lang="en-US" altLang="zh-CN"/>
              <a:t>header</a:t>
            </a:r>
            <a:r>
              <a:rPr lang="zh-CN" altLang="en-US"/>
              <a:t>部分的</a:t>
            </a:r>
            <a:r>
              <a:rPr lang="en-US" altLang="zh-CN"/>
              <a:t>event</a:t>
            </a:r>
            <a:r>
              <a:rPr lang="zh-CN" altLang="en-US"/>
              <a:t>字段设置成</a:t>
            </a:r>
            <a:r>
              <a:rPr lang="en-US" altLang="zh-CN"/>
              <a:t>1</a:t>
            </a:r>
            <a:r>
              <a:rPr lang="zh-CN" altLang="en-US"/>
              <a:t>。这样就非常轻量级了。那这里面我们也</a:t>
            </a:r>
            <a:r>
              <a:rPr lang="zh-CN" altLang="en-US" b="1">
                <a:solidFill>
                  <a:srgbClr val="FF0000"/>
                </a:solidFill>
              </a:rPr>
              <a:t>看到了，它用</a:t>
            </a:r>
            <a:r>
              <a:rPr lang="en-US" altLang="zh-CN" b="1">
                <a:solidFill>
                  <a:srgbClr val="FF0000"/>
                </a:solidFill>
              </a:rPr>
              <a:t>idle</a:t>
            </a:r>
            <a:r>
              <a:rPr lang="zh-CN" altLang="en-US" b="1">
                <a:solidFill>
                  <a:srgbClr val="FF0000"/>
                </a:solidFill>
              </a:rPr>
              <a:t>来触发心跳的</a:t>
            </a:r>
            <a:r>
              <a:rPr lang="zh-CN" altLang="en-US"/>
              <a:t>，从而节约了心跳包。那这个技巧前面说过很多次了。</a:t>
            </a:r>
          </a:p>
        </p:txBody>
      </p:sp>
    </p:spTree>
    <p:extLst>
      <p:ext uri="{BB962C8B-B14F-4D97-AF65-F5344CB8AC3E}">
        <p14:creationId xmlns:p14="http://schemas.microsoft.com/office/powerpoint/2010/main" val="266284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那第四个技巧是说它用事件来触发</a:t>
            </a:r>
            <a:r>
              <a:rPr lang="en-US" altLang="zh-CN"/>
              <a:t>handler</a:t>
            </a:r>
            <a:r>
              <a:rPr lang="zh-CN" altLang="en-US"/>
              <a:t>的移除，以往我们看到的很多移除都是相当于添加完一个</a:t>
            </a:r>
            <a:r>
              <a:rPr lang="en-US" altLang="zh-CN"/>
              <a:t>handler</a:t>
            </a:r>
            <a:r>
              <a:rPr lang="zh-CN" altLang="en-US"/>
              <a:t>之后立马就把自己移除了，相当于中介，但是呢，有的时候，中介的活没有那么好干，要等</a:t>
            </a:r>
            <a:r>
              <a:rPr lang="en-US" altLang="zh-CN"/>
              <a:t>2</a:t>
            </a:r>
            <a:r>
              <a:rPr lang="zh-CN" altLang="en-US"/>
              <a:t>个人结婚了才能撤场，所以就像这里的代码一样，</a:t>
            </a:r>
            <a:r>
              <a:rPr lang="zh-CN" altLang="en-US" b="1">
                <a:solidFill>
                  <a:srgbClr val="FF0000"/>
                </a:solidFill>
              </a:rPr>
              <a:t>不</a:t>
            </a:r>
            <a:r>
              <a:rPr lang="en-US" altLang="zh-CN" b="1">
                <a:solidFill>
                  <a:srgbClr val="FF0000"/>
                </a:solidFill>
              </a:rPr>
              <a:t>SSL</a:t>
            </a:r>
            <a:r>
              <a:rPr lang="zh-CN" altLang="en-US" b="1">
                <a:solidFill>
                  <a:srgbClr val="FF0000"/>
                </a:solidFill>
              </a:rPr>
              <a:t>握手成功，这个</a:t>
            </a:r>
            <a:r>
              <a:rPr lang="en-US" altLang="zh-CN" b="1">
                <a:solidFill>
                  <a:srgbClr val="FF0000"/>
                </a:solidFill>
              </a:rPr>
              <a:t>handler</a:t>
            </a:r>
            <a:r>
              <a:rPr lang="zh-CN" altLang="en-US" b="1">
                <a:solidFill>
                  <a:srgbClr val="FF0000"/>
                </a:solidFill>
              </a:rPr>
              <a:t>就不给移除</a:t>
            </a:r>
            <a:r>
              <a:rPr lang="zh-CN" altLang="en-US"/>
              <a:t>。那握手成功怎么通知给我们呢？那自然是通过</a:t>
            </a:r>
            <a:r>
              <a:rPr lang="en-US" altLang="zh-CN"/>
              <a:t>usereventtigger</a:t>
            </a:r>
            <a:r>
              <a:rPr lang="zh-CN" altLang="en-US"/>
              <a:t>来实现的。那这一点呢是一个可以学习的技巧，就是满足一点的条件才移除</a:t>
            </a:r>
            <a:r>
              <a:rPr lang="en-US" altLang="zh-CN"/>
              <a:t>handler</a:t>
            </a:r>
            <a:r>
              <a:rPr lang="zh-CN" altLang="en-US"/>
              <a:t>，而条件通知可以通过事件来触发。</a:t>
            </a:r>
          </a:p>
        </p:txBody>
      </p:sp>
    </p:spTree>
    <p:extLst>
      <p:ext uri="{BB962C8B-B14F-4D97-AF65-F5344CB8AC3E}">
        <p14:creationId xmlns:p14="http://schemas.microsoft.com/office/powerpoint/2010/main" val="1646758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第五点小技巧是它的</a:t>
            </a:r>
            <a:r>
              <a:rPr lang="en-US" altLang="zh-CN" b="1"/>
              <a:t>handler</a:t>
            </a:r>
            <a:r>
              <a:rPr lang="zh-CN" altLang="en-US" b="1"/>
              <a:t>套用了</a:t>
            </a:r>
            <a:r>
              <a:rPr lang="en-US" altLang="zh-CN" b="1"/>
              <a:t>hanlder</a:t>
            </a:r>
            <a:r>
              <a:rPr lang="zh-CN" altLang="en-US" b="1"/>
              <a:t>来委托实现更多的功能，例如这个</a:t>
            </a:r>
            <a:r>
              <a:rPr lang="en-US" altLang="zh-CN" b="1"/>
              <a:t>multimessage handler</a:t>
            </a:r>
            <a:r>
              <a:rPr lang="zh-CN" altLang="en-US" b="1"/>
              <a:t>就套装了心跳的</a:t>
            </a:r>
            <a:r>
              <a:rPr lang="en-US" altLang="zh-CN" b="1"/>
              <a:t>hander</a:t>
            </a:r>
            <a:r>
              <a:rPr lang="zh-CN" altLang="en-US" b="1"/>
              <a:t>而心跳的又套装了后门的</a:t>
            </a:r>
            <a:r>
              <a:rPr lang="en-US" altLang="zh-CN" b="1"/>
              <a:t>hander</a:t>
            </a:r>
            <a:r>
              <a:rPr lang="zh-CN" altLang="en-US" b="1"/>
              <a:t>，</a:t>
            </a:r>
            <a:r>
              <a:rPr lang="zh-CN" altLang="en-US"/>
              <a:t>我们可以简单以</a:t>
            </a:r>
            <a:r>
              <a:rPr lang="en-US" altLang="zh-CN"/>
              <a:t>multimessage hanlder</a:t>
            </a:r>
            <a:r>
              <a:rPr lang="zh-CN" altLang="en-US"/>
              <a:t>为例来看下他的实现。</a:t>
            </a: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2430109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那它的实现很简单，构造器参数有一个</a:t>
            </a:r>
            <a:r>
              <a:rPr lang="en-US" altLang="zh-CN"/>
              <a:t>handler</a:t>
            </a:r>
            <a:r>
              <a:rPr lang="zh-CN" altLang="en-US"/>
              <a:t>，然后</a:t>
            </a:r>
            <a:r>
              <a:rPr lang="en-US" altLang="zh-CN"/>
              <a:t>received</a:t>
            </a:r>
            <a:r>
              <a:rPr lang="zh-CN" altLang="en-US"/>
              <a:t>的方法接受到数据后，判断是不是</a:t>
            </a:r>
            <a:r>
              <a:rPr lang="en-US" altLang="zh-CN"/>
              <a:t>multi message</a:t>
            </a:r>
            <a:r>
              <a:rPr lang="zh-CN" altLang="en-US"/>
              <a:t>，如果是的话，就挨个调用</a:t>
            </a:r>
            <a:r>
              <a:rPr lang="en-US" altLang="zh-CN"/>
              <a:t>handler</a:t>
            </a:r>
            <a:r>
              <a:rPr lang="zh-CN" altLang="en-US"/>
              <a:t>的</a:t>
            </a:r>
            <a:r>
              <a:rPr lang="en-US" altLang="zh-CN"/>
              <a:t>receive</a:t>
            </a:r>
            <a:r>
              <a:rPr lang="zh-CN" altLang="en-US"/>
              <a:t>方法了，实现了委托的功能。那这种方式本身看似简单，但也算一个小技巧，让我们的</a:t>
            </a:r>
            <a:r>
              <a:rPr lang="en-US" altLang="zh-CN"/>
              <a:t>handler</a:t>
            </a:r>
            <a:r>
              <a:rPr lang="zh-CN" altLang="en-US"/>
              <a:t>玩起来更花哨。</a:t>
            </a:r>
          </a:p>
        </p:txBody>
      </p:sp>
    </p:spTree>
    <p:extLst>
      <p:ext uri="{BB962C8B-B14F-4D97-AF65-F5344CB8AC3E}">
        <p14:creationId xmlns:p14="http://schemas.microsoft.com/office/powerpoint/2010/main" val="455530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那第六点使用技巧，其实谈不上是技巧，只是我们之前的课程并没有提到过，所以我这里列出来帮大家普及下，那就是它的</a:t>
            </a:r>
            <a:r>
              <a:rPr lang="en-US" altLang="zh-CN"/>
              <a:t>netty client</a:t>
            </a:r>
            <a:r>
              <a:rPr lang="zh-CN" altLang="en-US"/>
              <a:t>支持使用</a:t>
            </a:r>
            <a:r>
              <a:rPr lang="en-US" altLang="zh-CN"/>
              <a:t>socks5</a:t>
            </a:r>
            <a:r>
              <a:rPr lang="zh-CN" altLang="en-US"/>
              <a:t>的代理功能，那</a:t>
            </a:r>
            <a:r>
              <a:rPr lang="en-US" altLang="zh-CN"/>
              <a:t>socks5</a:t>
            </a:r>
            <a:r>
              <a:rPr lang="zh-CN" altLang="en-US"/>
              <a:t>和</a:t>
            </a:r>
            <a:r>
              <a:rPr lang="en-US" altLang="zh-CN"/>
              <a:t>http proxy</a:t>
            </a:r>
            <a:r>
              <a:rPr lang="zh-CN" altLang="en-US"/>
              <a:t>是不一样，</a:t>
            </a:r>
            <a:r>
              <a:rPr lang="en-US" altLang="zh-CN"/>
              <a:t>http proxy</a:t>
            </a:r>
            <a:r>
              <a:rPr lang="zh-CN" altLang="en-US"/>
              <a:t>只能代理</a:t>
            </a:r>
            <a:r>
              <a:rPr lang="en-US" altLang="zh-CN"/>
              <a:t>http</a:t>
            </a:r>
            <a:r>
              <a:rPr lang="zh-CN" altLang="en-US"/>
              <a:t>，而</a:t>
            </a:r>
            <a:r>
              <a:rPr lang="en-US" altLang="zh-CN"/>
              <a:t>socks5</a:t>
            </a:r>
            <a:r>
              <a:rPr lang="zh-CN" altLang="en-US"/>
              <a:t>协议本身能代理各种</a:t>
            </a:r>
            <a:r>
              <a:rPr lang="en-US" altLang="zh-CN"/>
              <a:t>tcp</a:t>
            </a:r>
            <a:r>
              <a:rPr lang="zh-CN" altLang="en-US"/>
              <a:t>，那</a:t>
            </a:r>
            <a:r>
              <a:rPr lang="en-US" altLang="zh-CN"/>
              <a:t>udp</a:t>
            </a:r>
            <a:r>
              <a:rPr lang="zh-CN" altLang="en-US"/>
              <a:t>也都可以。那怎么使用</a:t>
            </a:r>
            <a:r>
              <a:rPr lang="en-US" altLang="zh-CN"/>
              <a:t>socks5</a:t>
            </a:r>
            <a:r>
              <a:rPr lang="zh-CN" altLang="en-US"/>
              <a:t>代理呢？同样，很简单，直接添加一个</a:t>
            </a:r>
            <a:r>
              <a:rPr lang="en-US" altLang="zh-CN"/>
              <a:t>hander</a:t>
            </a:r>
            <a:r>
              <a:rPr lang="zh-CN" altLang="en-US"/>
              <a:t>，把代理地址和端口传递进去就可以工作了。可见</a:t>
            </a:r>
            <a:r>
              <a:rPr lang="en-US" altLang="zh-CN"/>
              <a:t>Netty</a:t>
            </a:r>
            <a:r>
              <a:rPr lang="zh-CN" altLang="en-US"/>
              <a:t>搞的封装是真心不错。</a:t>
            </a: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r>
              <a:rPr lang="zh-CN" altLang="en-US"/>
              <a:t>那这一节到这里就结束了，我们简单小结一下。</a:t>
            </a:r>
          </a:p>
        </p:txBody>
      </p:sp>
    </p:spTree>
    <p:extLst>
      <p:ext uri="{BB962C8B-B14F-4D97-AF65-F5344CB8AC3E}">
        <p14:creationId xmlns:p14="http://schemas.microsoft.com/office/powerpoint/2010/main" val="1441874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那熟悉完前面</a:t>
            </a:r>
            <a:r>
              <a:rPr lang="en-US" altLang="zh-CN"/>
              <a:t>2</a:t>
            </a:r>
            <a:r>
              <a:rPr lang="zh-CN" altLang="en-US"/>
              <a:t>节的内容套路，那这一节，我们稍微变化下口味，因为这一节是我们介绍开源组件使用</a:t>
            </a:r>
            <a:r>
              <a:rPr lang="en-US" altLang="zh-CN"/>
              <a:t>netty</a:t>
            </a:r>
            <a:r>
              <a:rPr lang="zh-CN" altLang="en-US"/>
              <a:t>的最后一节了，那具体而言包括以下几个内容：</a:t>
            </a:r>
          </a:p>
        </p:txBody>
      </p:sp>
    </p:spTree>
    <p:extLst>
      <p:ext uri="{BB962C8B-B14F-4D97-AF65-F5344CB8AC3E}">
        <p14:creationId xmlns:p14="http://schemas.microsoft.com/office/powerpoint/2010/main" val="1933392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那首先我们来介绍下</a:t>
            </a:r>
            <a:r>
              <a:rPr lang="en-US" altLang="zh-CN"/>
              <a:t>cassandra</a:t>
            </a:r>
            <a:r>
              <a:rPr lang="zh-CN" altLang="en-US"/>
              <a:t>是什么？那</a:t>
            </a:r>
            <a:r>
              <a:rPr lang="en-US" altLang="zh-CN"/>
              <a:t>Cassandra</a:t>
            </a:r>
            <a:r>
              <a:rPr lang="zh-CN" altLang="en-US"/>
              <a:t>其实就是一种</a:t>
            </a:r>
            <a:r>
              <a:rPr lang="en-US" altLang="zh-CN"/>
              <a:t>nosql</a:t>
            </a:r>
            <a:r>
              <a:rPr lang="zh-CN" altLang="en-US"/>
              <a:t>数据库，但是它比较有特点，比如说</a:t>
            </a:r>
            <a:r>
              <a:rPr lang="en-US" altLang="zh-CN"/>
              <a:t>:</a:t>
            </a:r>
            <a:r>
              <a:rPr lang="zh-CN" altLang="en-US" b="1">
                <a:solidFill>
                  <a:srgbClr val="FF0000"/>
                </a:solidFill>
              </a:rPr>
              <a:t>它是开源的</a:t>
            </a:r>
            <a:r>
              <a:rPr lang="zh-CN" altLang="en-US"/>
              <a:t>，所以我们今天才有机会在这里研究它的代码，然后呢？</a:t>
            </a:r>
            <a:r>
              <a:rPr lang="zh-CN" altLang="en-US" b="1"/>
              <a:t>它是去中心化的</a:t>
            </a:r>
            <a:r>
              <a:rPr lang="zh-CN" altLang="en-US"/>
              <a:t>，也就是每个节点都是平等的，而不是主从等常见的结构，那说明它维护起来也很方便，那追根溯源呢，它是</a:t>
            </a:r>
            <a:r>
              <a:rPr lang="en-US" altLang="zh-CN"/>
              <a:t>facebook</a:t>
            </a:r>
            <a:r>
              <a:rPr lang="zh-CN" altLang="en-US"/>
              <a:t>在</a:t>
            </a:r>
            <a:r>
              <a:rPr lang="en-US" altLang="zh-CN"/>
              <a:t>07</a:t>
            </a:r>
            <a:r>
              <a:rPr lang="zh-CN" altLang="en-US"/>
              <a:t>年研发出来的，已经有十几年历史了。那我们公司现在也在用，其他好处不说，至少有一个非常明显的优势，那就是用</a:t>
            </a:r>
            <a:r>
              <a:rPr lang="en-US" altLang="zh-CN"/>
              <a:t>cassandra</a:t>
            </a:r>
            <a:r>
              <a:rPr lang="zh-CN" altLang="en-US"/>
              <a:t>的社区版替换掉</a:t>
            </a:r>
            <a:r>
              <a:rPr lang="en-US" altLang="zh-CN"/>
              <a:t>oracle</a:t>
            </a:r>
            <a:r>
              <a:rPr lang="zh-CN" altLang="en-US"/>
              <a:t>能省很多钱。</a:t>
            </a:r>
          </a:p>
        </p:txBody>
      </p:sp>
    </p:spTree>
    <p:extLst>
      <p:ext uri="{BB962C8B-B14F-4D97-AF65-F5344CB8AC3E}">
        <p14:creationId xmlns:p14="http://schemas.microsoft.com/office/powerpoint/2010/main" val="4131613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000" b="0">
                <a:solidFill>
                  <a:srgbClr val="FF0000"/>
                </a:solidFill>
              </a:rPr>
              <a:t>首先我们来看下</a:t>
            </a:r>
            <a:r>
              <a:rPr lang="en-US" altLang="zh-CN" sz="2000" b="0">
                <a:solidFill>
                  <a:srgbClr val="FF0000"/>
                </a:solidFill>
              </a:rPr>
              <a:t>hadoop</a:t>
            </a:r>
            <a:r>
              <a:rPr lang="zh-CN" altLang="en-US" sz="2000" b="0">
                <a:solidFill>
                  <a:srgbClr val="FF0000"/>
                </a:solidFill>
              </a:rPr>
              <a:t>是什么，那</a:t>
            </a:r>
            <a:r>
              <a:rPr lang="en-US" altLang="zh-CN" sz="2000" b="0">
                <a:solidFill>
                  <a:srgbClr val="FF0000"/>
                </a:solidFill>
              </a:rPr>
              <a:t>hadoop</a:t>
            </a:r>
            <a:r>
              <a:rPr lang="zh-CN" altLang="en-US" sz="2000" b="0">
                <a:solidFill>
                  <a:srgbClr val="FF0000"/>
                </a:solidFill>
              </a:rPr>
              <a:t>是一个框架，什么样的框架呢？它是一个可以将大的任务分解成小任务，然后利用多个机器组成的集群来完成的一个分布式框架。那它包含</a:t>
            </a:r>
            <a:r>
              <a:rPr lang="en-US" altLang="zh-CN" sz="2000" b="0">
                <a:solidFill>
                  <a:srgbClr val="FF0000"/>
                </a:solidFill>
              </a:rPr>
              <a:t>2</a:t>
            </a:r>
            <a:r>
              <a:rPr lang="zh-CN" altLang="en-US" sz="2000" b="0">
                <a:solidFill>
                  <a:srgbClr val="FF0000"/>
                </a:solidFill>
              </a:rPr>
              <a:t>个组件，一个是</a:t>
            </a:r>
            <a:r>
              <a:rPr lang="en-US" altLang="zh-CN" sz="2000" b="0">
                <a:solidFill>
                  <a:srgbClr val="FF0000"/>
                </a:solidFill>
              </a:rPr>
              <a:t>mapreduce</a:t>
            </a:r>
            <a:r>
              <a:rPr lang="zh-CN" altLang="en-US" sz="2000" b="0">
                <a:solidFill>
                  <a:srgbClr val="FF0000"/>
                </a:solidFill>
              </a:rPr>
              <a:t>，一个是</a:t>
            </a:r>
            <a:r>
              <a:rPr lang="en-US" altLang="zh-CN" sz="2000" b="0">
                <a:solidFill>
                  <a:srgbClr val="FF0000"/>
                </a:solidFill>
              </a:rPr>
              <a:t>hdfs,</a:t>
            </a:r>
            <a:r>
              <a:rPr lang="zh-CN" altLang="en-US" sz="2000" b="0">
                <a:solidFill>
                  <a:srgbClr val="FF0000"/>
                </a:solidFill>
              </a:rPr>
              <a:t>分别对于数据处理和数据存储，那我们可以举个例子</a:t>
            </a:r>
            <a:r>
              <a:rPr lang="en-US" altLang="zh-CN" sz="2000" b="0" i="0">
                <a:effectLst/>
                <a:latin typeface="Helvetica Neue"/>
                <a:ea typeface="Helvetica Neue"/>
                <a:cs typeface="Helvetica Neue"/>
                <a:sym typeface="Helvetica Neue"/>
              </a:rPr>
              <a:t>, </a:t>
            </a:r>
            <a:r>
              <a:rPr lang="zh-CN" altLang="en-US" sz="2000" b="0" i="0">
                <a:effectLst/>
                <a:latin typeface="Helvetica Neue"/>
                <a:ea typeface="Helvetica Neue"/>
                <a:cs typeface="Helvetica Neue"/>
                <a:sym typeface="Helvetica Neue"/>
              </a:rPr>
              <a:t>比如给你几十箱钱，你肯定会去数下，但是呢，一个人肯定数不过来，所以你找了几个廉价劳动力，一起帮你数，每个人都数一部分，然后再汇总一下每个人的结果，那这个过程就叫</a:t>
            </a:r>
            <a:r>
              <a:rPr lang="en-US" altLang="zh-CN" sz="2000" b="0" i="0">
                <a:effectLst/>
                <a:latin typeface="Helvetica Neue"/>
                <a:ea typeface="Helvetica Neue"/>
                <a:cs typeface="Helvetica Neue"/>
                <a:sym typeface="Helvetica Neue"/>
              </a:rPr>
              <a:t>map reduce</a:t>
            </a:r>
            <a:r>
              <a:rPr lang="zh-CN" altLang="en-US" sz="2000" b="0" i="0">
                <a:effectLst/>
                <a:latin typeface="Helvetica Neue"/>
                <a:ea typeface="Helvetica Neue"/>
                <a:cs typeface="Helvetica Neue"/>
                <a:sym typeface="Helvetica Neue"/>
              </a:rPr>
              <a:t>，那钱要找个地方放，毕竟太多了，一个办公桌上放不下的时候，那就分开放，分开放的地方就是</a:t>
            </a:r>
            <a:r>
              <a:rPr lang="en-US" altLang="zh-CN" sz="2000" b="0" i="0">
                <a:effectLst/>
                <a:latin typeface="Helvetica Neue"/>
                <a:ea typeface="Helvetica Neue"/>
                <a:cs typeface="Helvetica Neue"/>
                <a:sym typeface="Helvetica Neue"/>
              </a:rPr>
              <a:t>hdfs</a:t>
            </a:r>
            <a:r>
              <a:rPr lang="zh-CN" altLang="en-US" sz="2000" b="0" i="0">
                <a:effectLst/>
                <a:latin typeface="Helvetica Neue"/>
                <a:ea typeface="Helvetica Neue"/>
                <a:cs typeface="Helvetica Neue"/>
                <a:sym typeface="Helvetica Neue"/>
              </a:rPr>
              <a:t>，那我们也可以看出其实它的思想非常像</a:t>
            </a:r>
            <a:r>
              <a:rPr lang="en-US" altLang="zh-CN" sz="2000" b="0" i="0">
                <a:effectLst/>
                <a:latin typeface="Helvetica Neue"/>
                <a:ea typeface="Helvetica Neue"/>
                <a:cs typeface="Helvetica Neue"/>
                <a:sym typeface="Helvetica Neue"/>
              </a:rPr>
              <a:t>JDK</a:t>
            </a:r>
            <a:r>
              <a:rPr lang="zh-CN" altLang="en-US" sz="2000" b="0" i="0">
                <a:effectLst/>
                <a:latin typeface="Helvetica Neue"/>
                <a:ea typeface="Helvetica Neue"/>
                <a:cs typeface="Helvetica Neue"/>
                <a:sym typeface="Helvetica Neue"/>
              </a:rPr>
              <a:t>的</a:t>
            </a:r>
            <a:r>
              <a:rPr lang="en-US" altLang="zh-CN" sz="2000" b="0" i="0">
                <a:effectLst/>
                <a:latin typeface="Helvetica Neue"/>
                <a:ea typeface="Helvetica Neue"/>
                <a:cs typeface="Helvetica Neue"/>
                <a:sym typeface="Helvetica Neue"/>
              </a:rPr>
              <a:t>fork join pool</a:t>
            </a:r>
            <a:r>
              <a:rPr lang="zh-CN" altLang="en-US" sz="2000" b="0" i="0">
                <a:effectLst/>
                <a:latin typeface="Helvetica Neue"/>
                <a:ea typeface="Helvetica Neue"/>
                <a:cs typeface="Helvetica Neue"/>
                <a:sym typeface="Helvetica Neue"/>
              </a:rPr>
              <a:t>，只不过他是分布式的而已。</a:t>
            </a:r>
            <a:endParaRPr lang="zh-CN" altLang="en-US" sz="2000" b="0"/>
          </a:p>
        </p:txBody>
      </p:sp>
    </p:spTree>
    <p:extLst>
      <p:ext uri="{BB962C8B-B14F-4D97-AF65-F5344CB8AC3E}">
        <p14:creationId xmlns:p14="http://schemas.microsoft.com/office/powerpoint/2010/main" val="2255075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200" b="0" i="0">
                <a:effectLst/>
                <a:latin typeface="Helvetica Neue"/>
                <a:ea typeface="Helvetica Neue"/>
                <a:cs typeface="Helvetica Neue"/>
                <a:sym typeface="Helvetica Neue"/>
              </a:rPr>
              <a:t>那</a:t>
            </a:r>
            <a:r>
              <a:rPr lang="en-US" altLang="zh-CN" sz="2200" b="0" i="0">
                <a:effectLst/>
                <a:latin typeface="Helvetica Neue"/>
                <a:ea typeface="Helvetica Neue"/>
                <a:cs typeface="Helvetica Neue"/>
                <a:sym typeface="Helvetica Neue"/>
              </a:rPr>
              <a:t>hadoop</a:t>
            </a:r>
            <a:r>
              <a:rPr lang="zh-CN" altLang="en-US" sz="2200" b="0" i="0">
                <a:effectLst/>
                <a:latin typeface="Helvetica Neue"/>
                <a:ea typeface="Helvetica Neue"/>
                <a:cs typeface="Helvetica Neue"/>
                <a:sym typeface="Helvetica Neue"/>
              </a:rPr>
              <a:t>是怎么使用</a:t>
            </a:r>
            <a:r>
              <a:rPr lang="en-US" altLang="zh-CN" sz="2200" b="0" i="0">
                <a:effectLst/>
                <a:latin typeface="Helvetica Neue"/>
                <a:ea typeface="Helvetica Neue"/>
                <a:cs typeface="Helvetica Neue"/>
                <a:sym typeface="Helvetica Neue"/>
              </a:rPr>
              <a:t>netty</a:t>
            </a:r>
            <a:r>
              <a:rPr lang="zh-CN" altLang="en-US" sz="2200" b="0" i="0">
                <a:effectLst/>
                <a:latin typeface="Helvetica Neue"/>
                <a:ea typeface="Helvetica Neue"/>
                <a:cs typeface="Helvetica Neue"/>
                <a:sym typeface="Helvetica Neue"/>
              </a:rPr>
              <a:t>的呢？相比较前面</a:t>
            </a:r>
            <a:r>
              <a:rPr lang="en-US" altLang="zh-CN" sz="2200" b="0" i="0">
                <a:effectLst/>
                <a:latin typeface="Helvetica Neue"/>
                <a:ea typeface="Helvetica Neue"/>
                <a:cs typeface="Helvetica Neue"/>
                <a:sym typeface="Helvetica Neue"/>
              </a:rPr>
              <a:t>2</a:t>
            </a:r>
            <a:r>
              <a:rPr lang="zh-CN" altLang="en-US" sz="2200" b="0" i="0">
                <a:effectLst/>
                <a:latin typeface="Helvetica Neue"/>
                <a:ea typeface="Helvetica Neue"/>
                <a:cs typeface="Helvetica Neue"/>
                <a:sym typeface="Helvetica Neue"/>
              </a:rPr>
              <a:t>个开源组件，那它对</a:t>
            </a:r>
            <a:r>
              <a:rPr lang="en-US" altLang="zh-CN" sz="2200" b="0" i="0">
                <a:effectLst/>
                <a:latin typeface="Helvetica Neue"/>
                <a:ea typeface="Helvetica Neue"/>
                <a:cs typeface="Helvetica Neue"/>
                <a:sym typeface="Helvetica Neue"/>
              </a:rPr>
              <a:t>netty</a:t>
            </a:r>
            <a:r>
              <a:rPr lang="zh-CN" altLang="en-US" sz="2200" b="0" i="0">
                <a:effectLst/>
                <a:latin typeface="Helvetica Neue"/>
                <a:ea typeface="Helvetica Neue"/>
                <a:cs typeface="Helvetica Neue"/>
                <a:sym typeface="Helvetica Neue"/>
              </a:rPr>
              <a:t>的使用就特别多，不仅用来做</a:t>
            </a:r>
            <a:r>
              <a:rPr lang="en-US" altLang="zh-CN" sz="2200" b="0" i="0">
                <a:effectLst/>
                <a:latin typeface="Helvetica Neue"/>
                <a:ea typeface="Helvetica Neue"/>
                <a:cs typeface="Helvetica Neue"/>
                <a:sym typeface="Helvetica Neue"/>
              </a:rPr>
              <a:t>tcp</a:t>
            </a:r>
            <a:r>
              <a:rPr lang="zh-CN" altLang="en-US" sz="2200" b="0" i="0">
                <a:effectLst/>
                <a:latin typeface="Helvetica Neue"/>
                <a:ea typeface="Helvetica Neue"/>
                <a:cs typeface="Helvetica Neue"/>
                <a:sym typeface="Helvetica Neue"/>
              </a:rPr>
              <a:t>服务器，也做</a:t>
            </a:r>
            <a:r>
              <a:rPr lang="en-US" altLang="zh-CN" sz="2200" b="0" i="0">
                <a:effectLst/>
                <a:latin typeface="Helvetica Neue"/>
                <a:ea typeface="Helvetica Neue"/>
                <a:cs typeface="Helvetica Neue"/>
                <a:sym typeface="Helvetica Neue"/>
              </a:rPr>
              <a:t>udp</a:t>
            </a:r>
            <a:r>
              <a:rPr lang="zh-CN" altLang="en-US" sz="2200" b="0" i="0">
                <a:effectLst/>
                <a:latin typeface="Helvetica Neue"/>
                <a:ea typeface="Helvetica Neue"/>
                <a:cs typeface="Helvetica Neue"/>
                <a:sym typeface="Helvetica Neue"/>
              </a:rPr>
              <a:t>服务器，不过由于历史原因，它很多还在使用</a:t>
            </a:r>
            <a:r>
              <a:rPr lang="en-US" altLang="zh-CN" sz="2200" b="0" i="0">
                <a:effectLst/>
                <a:latin typeface="Helvetica Neue"/>
                <a:ea typeface="Helvetica Neue"/>
                <a:cs typeface="Helvetica Neue"/>
                <a:sym typeface="Helvetica Neue"/>
              </a:rPr>
              <a:t>netty3.0</a:t>
            </a:r>
            <a:r>
              <a:rPr lang="zh-CN" altLang="en-US" sz="2200" b="0" i="0">
                <a:effectLst/>
                <a:latin typeface="Helvetica Neue"/>
                <a:ea typeface="Helvetica Neue"/>
                <a:cs typeface="Helvetica Neue"/>
                <a:sym typeface="Helvetica Neue"/>
              </a:rPr>
              <a:t>系列，比如他的</a:t>
            </a:r>
            <a:r>
              <a:rPr lang="en-US" altLang="zh-CN" sz="2200" b="0" i="0">
                <a:effectLst/>
                <a:latin typeface="Helvetica Neue"/>
                <a:ea typeface="Helvetica Neue"/>
                <a:cs typeface="Helvetica Neue"/>
                <a:sym typeface="Helvetica Neue"/>
              </a:rPr>
              <a:t>nfs</a:t>
            </a:r>
            <a:r>
              <a:rPr lang="zh-CN" altLang="en-US" sz="2200" b="0" i="0">
                <a:effectLst/>
                <a:latin typeface="Helvetica Neue"/>
                <a:ea typeface="Helvetica Neue"/>
                <a:cs typeface="Helvetica Neue"/>
                <a:sym typeface="Helvetica Neue"/>
              </a:rPr>
              <a:t>和</a:t>
            </a:r>
            <a:r>
              <a:rPr lang="en-US" altLang="zh-CN" sz="2200" b="0" i="0">
                <a:effectLst/>
                <a:latin typeface="Helvetica Neue"/>
                <a:ea typeface="Helvetica Neue"/>
                <a:cs typeface="Helvetica Neue"/>
                <a:sym typeface="Helvetica Neue"/>
              </a:rPr>
              <a:t>map reduce</a:t>
            </a:r>
            <a:r>
              <a:rPr lang="zh-CN" altLang="en-US" sz="2200" b="0" i="0">
                <a:effectLst/>
                <a:latin typeface="Helvetica Neue"/>
                <a:ea typeface="Helvetica Neue"/>
                <a:cs typeface="Helvetica Neue"/>
                <a:sym typeface="Helvetica Neue"/>
              </a:rPr>
              <a:t>，那后期新加入的功能，就开始使用</a:t>
            </a:r>
            <a:r>
              <a:rPr lang="en-US" altLang="zh-CN" sz="2200" b="0" i="0">
                <a:effectLst/>
                <a:latin typeface="Helvetica Neue"/>
                <a:ea typeface="Helvetica Neue"/>
                <a:cs typeface="Helvetica Neue"/>
                <a:sym typeface="Helvetica Neue"/>
              </a:rPr>
              <a:t>4.0</a:t>
            </a:r>
            <a:r>
              <a:rPr lang="zh-CN" altLang="en-US" sz="2200" b="0" i="0">
                <a:effectLst/>
                <a:latin typeface="Helvetica Neue"/>
                <a:ea typeface="Helvetica Neue"/>
                <a:cs typeface="Helvetica Neue"/>
                <a:sym typeface="Helvetica Neue"/>
              </a:rPr>
              <a:t>了，</a:t>
            </a:r>
            <a:r>
              <a:rPr lang="zh-CN" altLang="en-US" sz="2200" b="1" i="0">
                <a:solidFill>
                  <a:srgbClr val="FF0000"/>
                </a:solidFill>
                <a:effectLst/>
                <a:latin typeface="Helvetica Neue"/>
                <a:ea typeface="Helvetica Neue"/>
                <a:cs typeface="Helvetica Neue"/>
                <a:sym typeface="Helvetica Neue"/>
              </a:rPr>
              <a:t>比如我们执行这样一个</a:t>
            </a:r>
            <a:r>
              <a:rPr lang="en-US" altLang="zh-CN" sz="2200" b="1" i="0">
                <a:solidFill>
                  <a:srgbClr val="FF0000"/>
                </a:solidFill>
                <a:effectLst/>
                <a:latin typeface="Helvetica Neue"/>
                <a:ea typeface="Helvetica Neue"/>
                <a:cs typeface="Helvetica Neue"/>
                <a:sym typeface="Helvetica Neue"/>
              </a:rPr>
              <a:t>url</a:t>
            </a:r>
            <a:r>
              <a:rPr lang="zh-CN" altLang="en-US" sz="2200" b="1" i="0">
                <a:solidFill>
                  <a:srgbClr val="FF0000"/>
                </a:solidFill>
                <a:effectLst/>
                <a:latin typeface="Helvetica Neue"/>
                <a:ea typeface="Helvetica Neue"/>
                <a:cs typeface="Helvetica Neue"/>
                <a:sym typeface="Helvetica Neue"/>
              </a:rPr>
              <a:t>的</a:t>
            </a:r>
            <a:r>
              <a:rPr lang="en-US" altLang="zh-CN" sz="2200" b="1" i="0">
                <a:solidFill>
                  <a:srgbClr val="FF0000"/>
                </a:solidFill>
                <a:effectLst/>
                <a:latin typeface="Helvetica Neue"/>
                <a:ea typeface="Helvetica Neue"/>
                <a:cs typeface="Helvetica Neue"/>
                <a:sym typeface="Helvetica Neue"/>
              </a:rPr>
              <a:t>get</a:t>
            </a:r>
            <a:r>
              <a:rPr lang="zh-CN" altLang="en-US" sz="2200" b="1" i="0">
                <a:solidFill>
                  <a:srgbClr val="FF0000"/>
                </a:solidFill>
                <a:effectLst/>
                <a:latin typeface="Helvetica Neue"/>
                <a:ea typeface="Helvetica Neue"/>
                <a:cs typeface="Helvetica Neue"/>
                <a:sym typeface="Helvetica Neue"/>
              </a:rPr>
              <a:t>请求</a:t>
            </a:r>
            <a:r>
              <a:rPr lang="zh-CN" altLang="en-US" sz="2200" b="0" i="0">
                <a:effectLst/>
                <a:latin typeface="Helvetica Neue"/>
                <a:ea typeface="Helvetica Neue"/>
                <a:cs typeface="Helvetica Neue"/>
                <a:sym typeface="Helvetica Neue"/>
              </a:rPr>
              <a:t>，那么就可以拿到这个</a:t>
            </a:r>
            <a:r>
              <a:rPr lang="en-US" altLang="zh-CN" sz="2200" b="0" i="0">
                <a:effectLst/>
                <a:latin typeface="Helvetica Neue"/>
                <a:ea typeface="Helvetica Neue"/>
                <a:cs typeface="Helvetica Neue"/>
                <a:sym typeface="Helvetica Neue"/>
              </a:rPr>
              <a:t>url</a:t>
            </a:r>
            <a:r>
              <a:rPr lang="zh-CN" altLang="en-US" sz="2200" b="0" i="0">
                <a:effectLst/>
                <a:latin typeface="Helvetica Neue"/>
                <a:ea typeface="Helvetica Neue"/>
                <a:cs typeface="Helvetica Neue"/>
                <a:sym typeface="Helvetica Neue"/>
              </a:rPr>
              <a:t>对应的文件的</a:t>
            </a:r>
            <a:r>
              <a:rPr lang="en-US" altLang="zh-CN" sz="2200" b="0" i="0">
                <a:effectLst/>
                <a:latin typeface="Helvetica Neue"/>
                <a:ea typeface="Helvetica Neue"/>
                <a:cs typeface="Helvetica Neue"/>
                <a:sym typeface="Helvetica Neue"/>
              </a:rPr>
              <a:t>checksum</a:t>
            </a:r>
            <a:r>
              <a:rPr lang="zh-CN" altLang="en-US" sz="2200" b="0" i="0">
                <a:effectLst/>
                <a:latin typeface="Helvetica Neue"/>
                <a:ea typeface="Helvetica Neue"/>
                <a:cs typeface="Helvetica Neue"/>
                <a:sym typeface="Helvetica Neue"/>
              </a:rPr>
              <a:t>信息，这个功能就是</a:t>
            </a:r>
            <a:r>
              <a:rPr lang="en-US" altLang="zh-CN" sz="2200" b="0" i="0">
                <a:effectLst/>
                <a:latin typeface="Helvetica Neue"/>
                <a:ea typeface="Helvetica Neue"/>
                <a:cs typeface="Helvetica Neue"/>
                <a:sym typeface="Helvetica Neue"/>
              </a:rPr>
              <a:t>netty4.0</a:t>
            </a:r>
            <a:r>
              <a:rPr lang="zh-CN" altLang="en-US" sz="2200" b="0" i="0">
                <a:effectLst/>
                <a:latin typeface="Helvetica Neue"/>
                <a:ea typeface="Helvetica Neue"/>
                <a:cs typeface="Helvetica Neue"/>
                <a:sym typeface="Helvetica Neue"/>
              </a:rPr>
              <a:t>做的</a:t>
            </a:r>
            <a:r>
              <a:rPr lang="en-US" altLang="zh-CN" sz="2200" b="0" i="0">
                <a:effectLst/>
                <a:latin typeface="Helvetica Neue"/>
                <a:ea typeface="Helvetica Neue"/>
                <a:cs typeface="Helvetica Neue"/>
                <a:sym typeface="Helvetica Neue"/>
              </a:rPr>
              <a:t>http</a:t>
            </a:r>
            <a:r>
              <a:rPr lang="zh-CN" altLang="en-US" sz="2200" b="0" i="0">
                <a:effectLst/>
                <a:latin typeface="Helvetica Neue"/>
                <a:ea typeface="Helvetica Neue"/>
                <a:cs typeface="Helvetica Neue"/>
                <a:sym typeface="Helvetica Neue"/>
              </a:rPr>
              <a:t>服务器实现的，那鉴于前面</a:t>
            </a:r>
            <a:r>
              <a:rPr lang="en-US" altLang="zh-CN" sz="2200" b="0" i="0">
                <a:effectLst/>
                <a:latin typeface="Helvetica Neue"/>
                <a:ea typeface="Helvetica Neue"/>
                <a:cs typeface="Helvetica Neue"/>
                <a:sym typeface="Helvetica Neue"/>
              </a:rPr>
              <a:t>2</a:t>
            </a:r>
            <a:r>
              <a:rPr lang="zh-CN" altLang="en-US" sz="2200" b="0" i="0">
                <a:effectLst/>
                <a:latin typeface="Helvetica Neue"/>
                <a:ea typeface="Helvetica Neue"/>
                <a:cs typeface="Helvetica Neue"/>
                <a:sym typeface="Helvetica Neue"/>
              </a:rPr>
              <a:t>节我们都在介绍自定义的</a:t>
            </a:r>
            <a:r>
              <a:rPr lang="en-US" altLang="zh-CN" sz="2200" b="0" i="0">
                <a:effectLst/>
                <a:latin typeface="Helvetica Neue"/>
                <a:ea typeface="Helvetica Neue"/>
                <a:cs typeface="Helvetica Neue"/>
                <a:sym typeface="Helvetica Neue"/>
              </a:rPr>
              <a:t>tcp</a:t>
            </a:r>
            <a:r>
              <a:rPr lang="zh-CN" altLang="en-US" sz="2200" b="0" i="0">
                <a:effectLst/>
                <a:latin typeface="Helvetica Neue"/>
                <a:ea typeface="Helvetica Neue"/>
                <a:cs typeface="Helvetica Neue"/>
                <a:sym typeface="Helvetica Neue"/>
              </a:rPr>
              <a:t>服务器，那这一节刚好换换口味，我们来重点介绍下它。</a:t>
            </a:r>
            <a:endParaRPr lang="zh-CN" altLang="en-US"/>
          </a:p>
        </p:txBody>
      </p:sp>
    </p:spTree>
    <p:extLst>
      <p:ext uri="{BB962C8B-B14F-4D97-AF65-F5344CB8AC3E}">
        <p14:creationId xmlns:p14="http://schemas.microsoft.com/office/powerpoint/2010/main" val="4165152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200" b="0" i="0">
                <a:effectLst/>
                <a:latin typeface="Helvetica Neue"/>
                <a:ea typeface="Helvetica Neue"/>
                <a:cs typeface="Helvetica Neue"/>
                <a:sym typeface="Helvetica Neue"/>
              </a:rPr>
              <a:t>我们首先来总览下</a:t>
            </a:r>
            <a:r>
              <a:rPr lang="en-US" altLang="zh-CN" sz="2200" b="0" i="0">
                <a:effectLst/>
                <a:latin typeface="Helvetica Neue"/>
                <a:ea typeface="Helvetica Neue"/>
                <a:cs typeface="Helvetica Neue"/>
                <a:sym typeface="Helvetica Neue"/>
              </a:rPr>
              <a:t>hadoop</a:t>
            </a:r>
            <a:r>
              <a:rPr lang="zh-CN" altLang="en-US" sz="2200" b="0" i="0">
                <a:effectLst/>
                <a:latin typeface="Helvetica Neue"/>
                <a:ea typeface="Helvetica Neue"/>
                <a:cs typeface="Helvetica Neue"/>
                <a:sym typeface="Helvetica Neue"/>
              </a:rPr>
              <a:t>怎么使用</a:t>
            </a:r>
            <a:r>
              <a:rPr lang="en-US" altLang="zh-CN" sz="2200" b="0" i="0">
                <a:effectLst/>
                <a:latin typeface="Helvetica Neue"/>
                <a:ea typeface="Helvetica Neue"/>
                <a:cs typeface="Helvetica Neue"/>
                <a:sym typeface="Helvetica Neue"/>
              </a:rPr>
              <a:t>netty</a:t>
            </a:r>
            <a:r>
              <a:rPr lang="zh-CN" altLang="en-US" sz="2200" b="0" i="0">
                <a:effectLst/>
                <a:latin typeface="Helvetica Neue"/>
                <a:ea typeface="Helvetica Neue"/>
                <a:cs typeface="Helvetica Neue"/>
                <a:sym typeface="Helvetica Neue"/>
              </a:rPr>
              <a:t>做</a:t>
            </a:r>
            <a:r>
              <a:rPr lang="en-US" altLang="zh-CN" sz="2200" b="0" i="0">
                <a:effectLst/>
                <a:latin typeface="Helvetica Neue"/>
                <a:ea typeface="Helvetica Neue"/>
                <a:cs typeface="Helvetica Neue"/>
                <a:sym typeface="Helvetica Neue"/>
              </a:rPr>
              <a:t>Http</a:t>
            </a:r>
            <a:r>
              <a:rPr lang="zh-CN" altLang="en-US" sz="2200" b="0" i="0">
                <a:effectLst/>
                <a:latin typeface="Helvetica Neue"/>
                <a:ea typeface="Helvetica Neue"/>
                <a:cs typeface="Helvetica Neue"/>
                <a:sym typeface="Helvetica Neue"/>
              </a:rPr>
              <a:t>服务器的，首先我们看到</a:t>
            </a:r>
            <a:r>
              <a:rPr lang="zh-CN" altLang="en-US" sz="2200" b="1" i="0">
                <a:effectLst/>
                <a:latin typeface="Helvetica Neue"/>
                <a:ea typeface="Helvetica Neue"/>
                <a:cs typeface="Helvetica Neue"/>
                <a:sym typeface="Helvetica Neue"/>
              </a:rPr>
              <a:t>有</a:t>
            </a:r>
            <a:r>
              <a:rPr lang="en-US" altLang="zh-CN" sz="2200" b="1" i="0">
                <a:effectLst/>
                <a:latin typeface="Helvetica Neue"/>
                <a:ea typeface="Helvetica Neue"/>
                <a:cs typeface="Helvetica Neue"/>
                <a:sym typeface="Helvetica Neue"/>
              </a:rPr>
              <a:t>2</a:t>
            </a:r>
            <a:r>
              <a:rPr lang="zh-CN" altLang="en-US" sz="2200" b="1" i="0">
                <a:effectLst/>
                <a:latin typeface="Helvetica Neue"/>
                <a:ea typeface="Helvetica Neue"/>
                <a:cs typeface="Helvetica Neue"/>
                <a:sym typeface="Helvetica Neue"/>
              </a:rPr>
              <a:t>个</a:t>
            </a:r>
            <a:r>
              <a:rPr lang="en-US" altLang="zh-CN" sz="2200" b="1" i="0">
                <a:effectLst/>
                <a:latin typeface="Helvetica Neue"/>
                <a:ea typeface="Helvetica Neue"/>
                <a:cs typeface="Helvetica Neue"/>
                <a:sym typeface="Helvetica Neue"/>
              </a:rPr>
              <a:t>nio event loop group</a:t>
            </a:r>
            <a:r>
              <a:rPr lang="zh-CN" altLang="en-US" sz="2200" b="0" i="0">
                <a:effectLst/>
                <a:latin typeface="Helvetica Neue"/>
                <a:ea typeface="Helvetica Neue"/>
                <a:cs typeface="Helvetica Neue"/>
                <a:sym typeface="Helvetica Neue"/>
              </a:rPr>
              <a:t>，那说明它是</a:t>
            </a:r>
            <a:r>
              <a:rPr lang="en-US" altLang="zh-CN" sz="2200" b="0" i="0">
                <a:effectLst/>
                <a:latin typeface="Helvetica Neue"/>
                <a:ea typeface="Helvetica Neue"/>
                <a:cs typeface="Helvetica Neue"/>
                <a:sym typeface="Helvetica Neue"/>
              </a:rPr>
              <a:t>Nio</a:t>
            </a:r>
            <a:r>
              <a:rPr lang="zh-CN" altLang="en-US" sz="2200" b="0" i="0">
                <a:effectLst/>
                <a:latin typeface="Helvetica Neue"/>
                <a:ea typeface="Helvetica Neue"/>
                <a:cs typeface="Helvetica Neue"/>
                <a:sym typeface="Helvetica Neue"/>
              </a:rPr>
              <a:t>编程，而且使用的是主从</a:t>
            </a:r>
            <a:r>
              <a:rPr lang="en-US" altLang="zh-CN" sz="2200" b="0" i="0">
                <a:effectLst/>
                <a:latin typeface="Helvetica Neue"/>
                <a:ea typeface="Helvetica Neue"/>
                <a:cs typeface="Helvetica Neue"/>
                <a:sym typeface="Helvetica Neue"/>
              </a:rPr>
              <a:t>reactor</a:t>
            </a:r>
            <a:r>
              <a:rPr lang="zh-CN" altLang="en-US" sz="2200" b="0" i="0">
                <a:effectLst/>
                <a:latin typeface="Helvetica Neue"/>
                <a:ea typeface="Helvetica Neue"/>
                <a:cs typeface="Helvetica Neue"/>
                <a:sym typeface="Helvetica Neue"/>
              </a:rPr>
              <a:t>模式，</a:t>
            </a:r>
            <a:r>
              <a:rPr lang="zh-CN" altLang="en-US" sz="2200" b="1" i="0">
                <a:solidFill>
                  <a:srgbClr val="FF0000"/>
                </a:solidFill>
                <a:effectLst/>
                <a:latin typeface="Helvetica Neue"/>
                <a:ea typeface="Helvetica Neue"/>
                <a:cs typeface="Helvetica Neue"/>
                <a:sym typeface="Helvetica Neue"/>
              </a:rPr>
              <a:t>然后这个主体部分就是他的</a:t>
            </a:r>
            <a:r>
              <a:rPr lang="en-US" altLang="zh-CN" sz="2200" b="1" i="0">
                <a:solidFill>
                  <a:srgbClr val="FF0000"/>
                </a:solidFill>
                <a:effectLst/>
                <a:latin typeface="Helvetica Neue"/>
                <a:ea typeface="Helvetica Neue"/>
                <a:cs typeface="Helvetica Neue"/>
                <a:sym typeface="Helvetica Neue"/>
              </a:rPr>
              <a:t>pipeline</a:t>
            </a:r>
            <a:r>
              <a:rPr lang="zh-CN" altLang="en-US" sz="2200" b="1" i="0">
                <a:solidFill>
                  <a:srgbClr val="FF0000"/>
                </a:solidFill>
                <a:effectLst/>
                <a:latin typeface="Helvetica Neue"/>
                <a:ea typeface="Helvetica Neue"/>
                <a:cs typeface="Helvetica Neue"/>
                <a:sym typeface="Helvetica Neue"/>
              </a:rPr>
              <a:t>的构建</a:t>
            </a:r>
            <a:r>
              <a:rPr lang="zh-CN" altLang="en-US" sz="2200" b="0" i="0">
                <a:effectLst/>
                <a:latin typeface="Helvetica Neue"/>
                <a:ea typeface="Helvetica Neue"/>
                <a:cs typeface="Helvetica Neue"/>
                <a:sym typeface="Helvetica Neue"/>
              </a:rPr>
              <a:t>，那其中最核心的有三个：</a:t>
            </a:r>
            <a:r>
              <a:rPr lang="en-US" altLang="zh-CN" sz="2200" b="0" i="0">
                <a:effectLst/>
                <a:latin typeface="Helvetica Neue"/>
                <a:ea typeface="Helvetica Neue"/>
                <a:cs typeface="Helvetica Neue"/>
                <a:sym typeface="Helvetica Neue"/>
              </a:rPr>
              <a:t>http request decoder/response encoder</a:t>
            </a:r>
            <a:r>
              <a:rPr lang="zh-CN" altLang="en-US" sz="2200" b="0" i="0">
                <a:effectLst/>
                <a:latin typeface="Helvetica Neue"/>
                <a:ea typeface="Helvetica Neue"/>
                <a:cs typeface="Helvetica Neue"/>
                <a:sym typeface="Helvetica Neue"/>
              </a:rPr>
              <a:t>，负责编解码，</a:t>
            </a:r>
            <a:r>
              <a:rPr lang="en-US" altLang="zh-CN" sz="2200" b="0" i="0">
                <a:effectLst/>
                <a:latin typeface="Helvetica Neue"/>
                <a:ea typeface="Helvetica Neue"/>
                <a:cs typeface="Helvetica Neue"/>
                <a:sym typeface="Helvetica Neue"/>
              </a:rPr>
              <a:t>url dispatcher</a:t>
            </a:r>
            <a:r>
              <a:rPr lang="zh-CN" altLang="en-US" sz="2200" b="0" i="0">
                <a:effectLst/>
                <a:latin typeface="Helvetica Neue"/>
                <a:ea typeface="Helvetica Neue"/>
                <a:cs typeface="Helvetica Neue"/>
                <a:sym typeface="Helvetica Neue"/>
              </a:rPr>
              <a:t>这个</a:t>
            </a:r>
            <a:r>
              <a:rPr lang="en-US" altLang="zh-CN" sz="2200" b="0" i="0">
                <a:effectLst/>
                <a:latin typeface="Helvetica Neue"/>
                <a:ea typeface="Helvetica Neue"/>
                <a:cs typeface="Helvetica Neue"/>
                <a:sym typeface="Helvetica Neue"/>
              </a:rPr>
              <a:t>handler</a:t>
            </a:r>
            <a:r>
              <a:rPr lang="zh-CN" altLang="en-US" sz="2200" b="0" i="0">
                <a:effectLst/>
                <a:latin typeface="Helvetica Neue"/>
                <a:ea typeface="Helvetica Neue"/>
                <a:cs typeface="Helvetica Neue"/>
                <a:sym typeface="Helvetica Neue"/>
              </a:rPr>
              <a:t>负责业务处理，那其他的几个</a:t>
            </a:r>
            <a:r>
              <a:rPr lang="en-US" altLang="zh-CN" sz="2200" b="0" i="0">
                <a:effectLst/>
                <a:latin typeface="Helvetica Neue"/>
                <a:ea typeface="Helvetica Neue"/>
                <a:cs typeface="Helvetica Neue"/>
                <a:sym typeface="Helvetica Neue"/>
              </a:rPr>
              <a:t>hanlder</a:t>
            </a:r>
            <a:r>
              <a:rPr lang="zh-CN" altLang="en-US" sz="2200" b="0" i="0">
                <a:effectLst/>
                <a:latin typeface="Helvetica Neue"/>
                <a:ea typeface="Helvetica Neue"/>
                <a:cs typeface="Helvetica Neue"/>
                <a:sym typeface="Helvetica Neue"/>
              </a:rPr>
              <a:t>我们随后再一一介绍，这里先不展开，那组装完</a:t>
            </a:r>
            <a:r>
              <a:rPr lang="en-US" altLang="zh-CN" sz="2200" b="0" i="0">
                <a:effectLst/>
                <a:latin typeface="Helvetica Neue"/>
                <a:ea typeface="Helvetica Neue"/>
                <a:cs typeface="Helvetica Neue"/>
                <a:sym typeface="Helvetica Neue"/>
              </a:rPr>
              <a:t>Pipeline</a:t>
            </a:r>
            <a:r>
              <a:rPr lang="zh-CN" altLang="en-US" sz="2200" b="0" i="0">
                <a:effectLst/>
                <a:latin typeface="Helvetica Neue"/>
                <a:ea typeface="Helvetica Neue"/>
                <a:cs typeface="Helvetica Neue"/>
                <a:sym typeface="Helvetica Neue"/>
              </a:rPr>
              <a:t>后，</a:t>
            </a:r>
            <a:r>
              <a:rPr lang="zh-CN" altLang="en-US" sz="2200" b="1" i="0">
                <a:effectLst/>
                <a:latin typeface="Helvetica Neue"/>
                <a:ea typeface="Helvetica Neue"/>
                <a:cs typeface="Helvetica Neue"/>
                <a:sym typeface="Helvetica Neue"/>
              </a:rPr>
              <a:t>就开始</a:t>
            </a:r>
            <a:r>
              <a:rPr lang="en-US" altLang="zh-CN" sz="2200" b="1" i="0">
                <a:effectLst/>
                <a:latin typeface="Helvetica Neue"/>
                <a:ea typeface="Helvetica Neue"/>
                <a:cs typeface="Helvetica Neue"/>
                <a:sym typeface="Helvetica Neue"/>
              </a:rPr>
              <a:t>bind</a:t>
            </a:r>
            <a:r>
              <a:rPr lang="zh-CN" altLang="en-US" sz="2200" b="1" i="0">
                <a:effectLst/>
                <a:latin typeface="Helvetica Neue"/>
                <a:ea typeface="Helvetica Neue"/>
                <a:cs typeface="Helvetica Neue"/>
                <a:sym typeface="Helvetica Neue"/>
              </a:rPr>
              <a:t>一个地址</a:t>
            </a:r>
            <a:r>
              <a:rPr lang="zh-CN" altLang="en-US" sz="2200" b="0" i="0">
                <a:effectLst/>
                <a:latin typeface="Helvetica Neue"/>
                <a:ea typeface="Helvetica Neue"/>
                <a:cs typeface="Helvetica Neue"/>
                <a:sym typeface="Helvetica Neue"/>
              </a:rPr>
              <a:t>启动起来了，可以看出，和普通的自定义</a:t>
            </a:r>
            <a:r>
              <a:rPr lang="en-US" altLang="zh-CN" sz="2200" b="0" i="0">
                <a:effectLst/>
                <a:latin typeface="Helvetica Neue"/>
                <a:ea typeface="Helvetica Neue"/>
                <a:cs typeface="Helvetica Neue"/>
                <a:sym typeface="Helvetica Neue"/>
              </a:rPr>
              <a:t>TCP</a:t>
            </a:r>
            <a:r>
              <a:rPr lang="zh-CN" altLang="en-US" sz="2200" b="0" i="0">
                <a:effectLst/>
                <a:latin typeface="Helvetica Neue"/>
                <a:ea typeface="Helvetica Neue"/>
                <a:cs typeface="Helvetica Neue"/>
                <a:sym typeface="Helvetica Neue"/>
              </a:rPr>
              <a:t>服务器并无多大差别，只是</a:t>
            </a:r>
            <a:r>
              <a:rPr lang="en-US" altLang="zh-CN" sz="2200" b="0" i="0">
                <a:effectLst/>
                <a:latin typeface="Helvetica Neue"/>
                <a:ea typeface="Helvetica Neue"/>
                <a:cs typeface="Helvetica Neue"/>
                <a:sym typeface="Helvetica Neue"/>
              </a:rPr>
              <a:t>hanlder</a:t>
            </a:r>
            <a:r>
              <a:rPr lang="zh-CN" altLang="en-US" sz="2200" b="0" i="0">
                <a:effectLst/>
                <a:latin typeface="Helvetica Neue"/>
                <a:ea typeface="Helvetica Neue"/>
                <a:cs typeface="Helvetica Neue"/>
                <a:sym typeface="Helvetica Neue"/>
              </a:rPr>
              <a:t>不同而已。</a:t>
            </a:r>
            <a:endParaRPr lang="en-US" altLang="zh-CN" sz="2200" b="0" i="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84076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那接下来，我们在看一下，</a:t>
            </a:r>
            <a:r>
              <a:rPr lang="en-US" altLang="zh-CN"/>
              <a:t>hadoop</a:t>
            </a:r>
            <a:r>
              <a:rPr lang="zh-CN" altLang="en-US"/>
              <a:t>使用</a:t>
            </a:r>
            <a:r>
              <a:rPr lang="en-US" altLang="zh-CN"/>
              <a:t>netty</a:t>
            </a:r>
            <a:r>
              <a:rPr lang="zh-CN" altLang="en-US"/>
              <a:t>做</a:t>
            </a:r>
            <a:r>
              <a:rPr lang="en-US" altLang="zh-CN"/>
              <a:t>http</a:t>
            </a:r>
            <a:r>
              <a:rPr lang="zh-CN" altLang="en-US"/>
              <a:t>服务器的一些细节，第一点，我们来看下对</a:t>
            </a:r>
            <a:r>
              <a:rPr lang="en-US" altLang="zh-CN"/>
              <a:t>https</a:t>
            </a:r>
            <a:r>
              <a:rPr lang="zh-CN" altLang="en-US"/>
              <a:t>的支持，其实很简单，核心还是使用</a:t>
            </a:r>
            <a:r>
              <a:rPr lang="en-US" altLang="zh-CN" b="1"/>
              <a:t>ssl handler</a:t>
            </a:r>
            <a:r>
              <a:rPr lang="zh-CN" altLang="en-US"/>
              <a:t>，不过</a:t>
            </a:r>
            <a:r>
              <a:rPr lang="en-US" altLang="zh-CN"/>
              <a:t>hadoop</a:t>
            </a:r>
            <a:r>
              <a:rPr lang="zh-CN" altLang="en-US"/>
              <a:t>搞了一堆配置让他使用的更好点，比如使用一个</a:t>
            </a:r>
            <a:r>
              <a:rPr lang="en-US" altLang="zh-CN"/>
              <a:t>dfs.http.policy</a:t>
            </a:r>
            <a:r>
              <a:rPr lang="zh-CN" altLang="en-US"/>
              <a:t>来决定是否开启</a:t>
            </a:r>
            <a:r>
              <a:rPr lang="en-US" altLang="zh-CN"/>
              <a:t>ssl</a:t>
            </a:r>
            <a:r>
              <a:rPr lang="zh-CN" altLang="en-US"/>
              <a:t>，</a:t>
            </a:r>
            <a:r>
              <a:rPr lang="zh-CN" altLang="en-US" b="1"/>
              <a:t>然后使用</a:t>
            </a:r>
            <a:r>
              <a:rPr lang="en-US" altLang="zh-CN" b="1"/>
              <a:t>hadoop.ssl.require.client.cert</a:t>
            </a:r>
            <a:r>
              <a:rPr lang="zh-CN" altLang="en-US" b="1"/>
              <a:t>这个参数来决定是否开启客户端验证</a:t>
            </a:r>
            <a:r>
              <a:rPr lang="zh-CN" altLang="en-US"/>
              <a:t>。那一般而言，也就是相当启用双向验证了。</a:t>
            </a:r>
          </a:p>
        </p:txBody>
      </p:sp>
    </p:spTree>
    <p:extLst>
      <p:ext uri="{BB962C8B-B14F-4D97-AF65-F5344CB8AC3E}">
        <p14:creationId xmlns:p14="http://schemas.microsoft.com/office/powerpoint/2010/main" val="2486073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200">
                <a:effectLst/>
                <a:latin typeface="Helvetica Neue"/>
                <a:sym typeface="Helvetica Neue"/>
              </a:rPr>
              <a:t>第二点是说</a:t>
            </a:r>
            <a:r>
              <a:rPr lang="en-US" altLang="zh-CN" sz="2200">
                <a:effectLst/>
                <a:latin typeface="Helvetica Neue"/>
                <a:sym typeface="Helvetica Neue"/>
              </a:rPr>
              <a:t>netty</a:t>
            </a:r>
            <a:r>
              <a:rPr lang="zh-CN" altLang="en-US" sz="2200">
                <a:effectLst/>
                <a:latin typeface="Helvetica Neue"/>
                <a:sym typeface="Helvetica Neue"/>
              </a:rPr>
              <a:t>对过滤器，也就是</a:t>
            </a:r>
            <a:r>
              <a:rPr lang="en-US" altLang="zh-CN" sz="2200">
                <a:effectLst/>
                <a:latin typeface="Helvetica Neue"/>
                <a:sym typeface="Helvetica Neue"/>
              </a:rPr>
              <a:t>filter</a:t>
            </a:r>
            <a:r>
              <a:rPr lang="zh-CN" altLang="en-US" sz="2200">
                <a:effectLst/>
                <a:latin typeface="Helvetica Neue"/>
                <a:sym typeface="Helvetica Neue"/>
              </a:rPr>
              <a:t>的支持，这也是</a:t>
            </a:r>
            <a:r>
              <a:rPr lang="en-US" altLang="zh-CN" sz="2200">
                <a:effectLst/>
                <a:latin typeface="Helvetica Neue"/>
                <a:sym typeface="Helvetica Neue"/>
              </a:rPr>
              <a:t>web</a:t>
            </a:r>
            <a:r>
              <a:rPr lang="zh-CN" altLang="en-US" sz="2200">
                <a:effectLst/>
                <a:latin typeface="Helvetica Neue"/>
                <a:sym typeface="Helvetica Neue"/>
              </a:rPr>
              <a:t>的一个特色了，其实很简单，因为</a:t>
            </a:r>
            <a:r>
              <a:rPr lang="en-US" altLang="zh-CN" sz="2200">
                <a:effectLst/>
                <a:latin typeface="Helvetica Neue"/>
                <a:sym typeface="Helvetica Neue"/>
              </a:rPr>
              <a:t>netty</a:t>
            </a:r>
            <a:r>
              <a:rPr lang="zh-CN" altLang="en-US" sz="2200">
                <a:effectLst/>
                <a:latin typeface="Helvetica Neue"/>
                <a:sym typeface="Helvetica Neue"/>
              </a:rPr>
              <a:t>的</a:t>
            </a:r>
            <a:r>
              <a:rPr lang="en-US" altLang="zh-CN" sz="2200">
                <a:effectLst/>
                <a:latin typeface="Helvetica Neue"/>
                <a:sym typeface="Helvetica Neue"/>
              </a:rPr>
              <a:t>handler</a:t>
            </a:r>
            <a:r>
              <a:rPr lang="zh-CN" altLang="en-US" sz="2200">
                <a:effectLst/>
                <a:latin typeface="Helvetica Neue"/>
                <a:sym typeface="Helvetica Neue"/>
              </a:rPr>
              <a:t>本身就是类似</a:t>
            </a:r>
            <a:r>
              <a:rPr lang="en-US" altLang="zh-CN" sz="2200">
                <a:effectLst/>
                <a:latin typeface="Helvetica Neue"/>
                <a:sym typeface="Helvetica Neue"/>
              </a:rPr>
              <a:t>filter</a:t>
            </a:r>
            <a:r>
              <a:rPr lang="zh-CN" altLang="en-US" sz="2200">
                <a:effectLst/>
                <a:latin typeface="Helvetica Neue"/>
                <a:sym typeface="Helvetica Neue"/>
              </a:rPr>
              <a:t>的功能，</a:t>
            </a:r>
            <a:r>
              <a:rPr lang="zh-CN" altLang="en-US" sz="2200">
                <a:solidFill>
                  <a:srgbClr val="FF0000"/>
                </a:solidFill>
                <a:effectLst/>
                <a:latin typeface="Helvetica Neue"/>
                <a:sym typeface="Helvetica Neue"/>
              </a:rPr>
              <a:t>我们来看一下，那这个添加到</a:t>
            </a:r>
            <a:r>
              <a:rPr lang="en-US" altLang="zh-CN" sz="2200">
                <a:solidFill>
                  <a:srgbClr val="FF0000"/>
                </a:solidFill>
                <a:effectLst/>
                <a:latin typeface="Helvetica Neue"/>
                <a:sym typeface="Helvetica Neue"/>
              </a:rPr>
              <a:t>pipeline</a:t>
            </a:r>
            <a:r>
              <a:rPr lang="zh-CN" altLang="en-US" sz="2200">
                <a:solidFill>
                  <a:srgbClr val="FF0000"/>
                </a:solidFill>
                <a:effectLst/>
                <a:latin typeface="Helvetica Neue"/>
                <a:sym typeface="Helvetica Neue"/>
              </a:rPr>
              <a:t>当中的</a:t>
            </a:r>
            <a:r>
              <a:rPr lang="en-US" altLang="zh-CN" sz="2200">
                <a:solidFill>
                  <a:srgbClr val="FF0000"/>
                </a:solidFill>
                <a:effectLst/>
                <a:latin typeface="Helvetica Neue"/>
                <a:sym typeface="Helvetica Neue"/>
              </a:rPr>
              <a:t>handlers</a:t>
            </a:r>
            <a:r>
              <a:rPr lang="zh-CN" altLang="en-US" sz="2200">
                <a:solidFill>
                  <a:srgbClr val="FF0000"/>
                </a:solidFill>
                <a:effectLst/>
                <a:latin typeface="Helvetica Neue"/>
                <a:sym typeface="Helvetica Neue"/>
              </a:rPr>
              <a:t>就是</a:t>
            </a:r>
            <a:r>
              <a:rPr lang="en-US" altLang="zh-CN" sz="2200">
                <a:solidFill>
                  <a:srgbClr val="FF0000"/>
                </a:solidFill>
                <a:effectLst/>
                <a:latin typeface="Helvetica Neue"/>
                <a:sym typeface="Helvetica Neue"/>
              </a:rPr>
              <a:t>filter</a:t>
            </a:r>
            <a:r>
              <a:rPr lang="zh-CN" altLang="en-US" sz="2200">
                <a:effectLst/>
                <a:latin typeface="Helvetica Neue"/>
                <a:sym typeface="Helvetica Neue"/>
              </a:rPr>
              <a:t>，</a:t>
            </a:r>
            <a:r>
              <a:rPr lang="zh-CN" altLang="en-US" sz="2200" b="1">
                <a:effectLst/>
                <a:latin typeface="Helvetica Neue"/>
                <a:sym typeface="Helvetica Neue"/>
              </a:rPr>
              <a:t>我们再来看下获取</a:t>
            </a:r>
            <a:r>
              <a:rPr lang="en-US" altLang="zh-CN" sz="2200" b="1">
                <a:effectLst/>
                <a:latin typeface="Helvetica Neue"/>
                <a:sym typeface="Helvetica Neue"/>
              </a:rPr>
              <a:t>filter</a:t>
            </a:r>
            <a:r>
              <a:rPr lang="zh-CN" altLang="en-US" sz="2200" b="1">
                <a:effectLst/>
                <a:latin typeface="Helvetica Neue"/>
                <a:sym typeface="Helvetica Neue"/>
              </a:rPr>
              <a:t>实现的方法</a:t>
            </a:r>
            <a:r>
              <a:rPr lang="zh-CN" altLang="en-US" sz="2200">
                <a:effectLst/>
                <a:latin typeface="Helvetica Neue"/>
                <a:sym typeface="Helvetica Neue"/>
              </a:rPr>
              <a:t>，那它就是直接取</a:t>
            </a:r>
            <a:r>
              <a:rPr lang="en-US" altLang="zh-CN" sz="2200" b="1">
                <a:effectLst/>
                <a:latin typeface="Helvetica Neue"/>
                <a:sym typeface="Helvetica Neue"/>
              </a:rPr>
              <a:t>hdfs_site.xml</a:t>
            </a:r>
            <a:r>
              <a:rPr lang="zh-CN" altLang="en-US" sz="2200">
                <a:effectLst/>
                <a:latin typeface="Helvetica Neue"/>
                <a:sym typeface="Helvetica Neue"/>
              </a:rPr>
              <a:t>里的配置，很明显，又会用到反射了。</a:t>
            </a:r>
            <a:r>
              <a:rPr lang="zh-CN" altLang="en-US" sz="2200" b="1">
                <a:effectLst/>
                <a:latin typeface="Helvetica Neue"/>
                <a:sym typeface="Helvetica Neue"/>
              </a:rPr>
              <a:t>那如果没有配置的话，就取一个默认的</a:t>
            </a:r>
            <a:r>
              <a:rPr lang="en-US" altLang="zh-CN" sz="2200" b="1">
                <a:effectLst/>
                <a:latin typeface="Helvetica Neue"/>
                <a:sym typeface="Helvetica Neue"/>
              </a:rPr>
              <a:t>filter</a:t>
            </a:r>
            <a:r>
              <a:rPr lang="zh-CN" altLang="en-US" sz="2200">
                <a:effectLst/>
                <a:latin typeface="Helvetica Neue"/>
                <a:sym typeface="Helvetica Neue"/>
              </a:rPr>
              <a:t>，那默认的是什么呢？我们接下来看下。</a:t>
            </a:r>
            <a:endParaRPr lang="en-US" altLang="zh-CN" sz="2200">
              <a:effectLst/>
              <a:latin typeface="Helvetica Neue"/>
              <a:sym typeface="Helvetica Neue"/>
            </a:endParaRPr>
          </a:p>
        </p:txBody>
      </p:sp>
    </p:spTree>
    <p:extLst>
      <p:ext uri="{BB962C8B-B14F-4D97-AF65-F5344CB8AC3E}">
        <p14:creationId xmlns:p14="http://schemas.microsoft.com/office/powerpoint/2010/main" val="1946524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那么这个</a:t>
            </a:r>
            <a:r>
              <a:rPr lang="en-US" altLang="zh-CN" sz="2400">
                <a:sym typeface="Helvetica Neue"/>
              </a:rPr>
              <a:t>RestCsrfPreventionFilterHandler</a:t>
            </a:r>
            <a:r>
              <a:rPr lang="zh-CN" altLang="en-US" sz="2400">
                <a:sym typeface="Helvetica Neue"/>
              </a:rPr>
              <a:t>就是默认的</a:t>
            </a:r>
            <a:r>
              <a:rPr lang="en-US" altLang="zh-CN" sz="2400">
                <a:sym typeface="Helvetica Neue"/>
              </a:rPr>
              <a:t>filter</a:t>
            </a:r>
            <a:r>
              <a:rPr lang="zh-CN" altLang="en-US"/>
              <a:t>，核心功能就是为了阻止“跨站请求伪造”，那这是</a:t>
            </a:r>
            <a:r>
              <a:rPr lang="en-US" altLang="zh-CN"/>
              <a:t>web</a:t>
            </a:r>
            <a:r>
              <a:rPr lang="zh-CN" altLang="en-US"/>
              <a:t>安全上的一个术语，这里不展开说了，我们只是通过它来看下</a:t>
            </a:r>
            <a:r>
              <a:rPr lang="en-US" altLang="zh-CN"/>
              <a:t>netty</a:t>
            </a:r>
            <a:r>
              <a:rPr lang="zh-CN" altLang="en-US"/>
              <a:t>是怎么支持</a:t>
            </a:r>
            <a:r>
              <a:rPr lang="en-US" altLang="zh-CN"/>
              <a:t>filter</a:t>
            </a:r>
            <a:r>
              <a:rPr lang="zh-CN" altLang="en-US"/>
              <a:t>的。那查阅代码我们可以知道它继承了</a:t>
            </a:r>
            <a:r>
              <a:rPr lang="en-US" altLang="zh-CN" sz="2400">
                <a:sym typeface="Helvetica Neue"/>
              </a:rPr>
              <a:t>SimpleChannelInboundHandler</a:t>
            </a:r>
            <a:r>
              <a:rPr lang="zh-CN" altLang="en-US" sz="2400">
                <a:sym typeface="Helvetica Neue"/>
              </a:rPr>
              <a:t>，</a:t>
            </a:r>
            <a:r>
              <a:rPr lang="zh-CN" altLang="en-US" sz="2400" b="1">
                <a:sym typeface="Helvetica Neue"/>
              </a:rPr>
              <a:t>所以它重写了</a:t>
            </a:r>
            <a:r>
              <a:rPr lang="en-US" altLang="zh-CN" sz="2400" b="1">
                <a:sym typeface="Helvetica Neue"/>
              </a:rPr>
              <a:t>channelRead0</a:t>
            </a:r>
            <a:r>
              <a:rPr lang="zh-CN" altLang="en-US" sz="2400" b="1">
                <a:sym typeface="Helvetica Neue"/>
              </a:rPr>
              <a:t>方法</a:t>
            </a:r>
            <a:r>
              <a:rPr lang="zh-CN" altLang="en-US" sz="2400">
                <a:sym typeface="Helvetica Neue"/>
              </a:rPr>
              <a:t>，拦截了读请求，也就是</a:t>
            </a:r>
            <a:r>
              <a:rPr lang="en-US" altLang="zh-CN" sz="2400">
                <a:sym typeface="Helvetica Neue"/>
              </a:rPr>
              <a:t>Http</a:t>
            </a:r>
            <a:r>
              <a:rPr lang="zh-CN" altLang="en-US" sz="2400">
                <a:sym typeface="Helvetica Neue"/>
              </a:rPr>
              <a:t> </a:t>
            </a:r>
            <a:r>
              <a:rPr lang="en-US" altLang="zh-CN" sz="2400">
                <a:sym typeface="Helvetica Neue"/>
              </a:rPr>
              <a:t>request</a:t>
            </a:r>
            <a:r>
              <a:rPr lang="zh-CN" altLang="en-US" sz="2400">
                <a:sym typeface="Helvetica Neue"/>
              </a:rPr>
              <a:t>， 然后这个类呢？自身又含有一个通用的</a:t>
            </a:r>
            <a:r>
              <a:rPr lang="en-US" altLang="zh-CN" sz="2400">
                <a:sym typeface="Helvetica Neue"/>
              </a:rPr>
              <a:t>filter</a:t>
            </a:r>
            <a:r>
              <a:rPr lang="zh-CN" altLang="en-US" sz="2400">
                <a:sym typeface="Helvetica Neue"/>
              </a:rPr>
              <a:t>实现作为成员，进而就可以借助它来实现</a:t>
            </a:r>
            <a:r>
              <a:rPr lang="en-US" altLang="zh-CN" sz="2400">
                <a:sym typeface="Helvetica Neue"/>
              </a:rPr>
              <a:t>filter</a:t>
            </a:r>
            <a:r>
              <a:rPr lang="zh-CN" altLang="en-US" sz="2400">
                <a:sym typeface="Helvetica Neue"/>
              </a:rPr>
              <a:t>功能。</a:t>
            </a:r>
            <a:br>
              <a:rPr lang="zh-CN" altLang="en-US"/>
            </a:br>
            <a:endParaRPr lang="en-US" altLang="zh-CN" sz="2200">
              <a:effectLst/>
              <a:latin typeface="Helvetica Neue"/>
              <a:sym typeface="Helvetica Neue"/>
            </a:endParaRPr>
          </a:p>
        </p:txBody>
      </p:sp>
    </p:spTree>
    <p:extLst>
      <p:ext uri="{BB962C8B-B14F-4D97-AF65-F5344CB8AC3E}">
        <p14:creationId xmlns:p14="http://schemas.microsoft.com/office/powerpoint/2010/main" val="226707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200">
                <a:effectLst/>
                <a:latin typeface="Helvetica Neue"/>
                <a:sym typeface="Helvetica Neue"/>
              </a:rPr>
              <a:t>我们再继续往下看，那作为一个</a:t>
            </a:r>
            <a:r>
              <a:rPr lang="en-US" altLang="zh-CN" sz="2200">
                <a:effectLst/>
                <a:latin typeface="Helvetica Neue"/>
                <a:sym typeface="Helvetica Neue"/>
              </a:rPr>
              <a:t>filter</a:t>
            </a:r>
            <a:r>
              <a:rPr lang="zh-CN" altLang="en-US" sz="2200">
                <a:effectLst/>
                <a:latin typeface="Helvetica Neue"/>
                <a:sym typeface="Helvetica Neue"/>
              </a:rPr>
              <a:t>，无非是要么继续往下传递，要么终止传递，返回数据，所以我们可以看到</a:t>
            </a:r>
            <a:r>
              <a:rPr lang="zh-CN" altLang="en-US" sz="2200" b="1">
                <a:effectLst/>
                <a:latin typeface="Helvetica Neue"/>
                <a:sym typeface="Helvetica Neue"/>
              </a:rPr>
              <a:t>这段代码截图中有</a:t>
            </a:r>
            <a:r>
              <a:rPr lang="en-US" altLang="zh-CN" sz="2200" b="1">
                <a:effectLst/>
                <a:latin typeface="Helvetica Neue"/>
                <a:sym typeface="Helvetica Neue"/>
              </a:rPr>
              <a:t>2</a:t>
            </a:r>
            <a:r>
              <a:rPr lang="zh-CN" altLang="en-US" sz="2200" b="1">
                <a:effectLst/>
                <a:latin typeface="Helvetica Neue"/>
                <a:sym typeface="Helvetica Neue"/>
              </a:rPr>
              <a:t>个分支：</a:t>
            </a:r>
            <a:r>
              <a:rPr lang="zh-CN" altLang="en-US" sz="2200">
                <a:effectLst/>
                <a:latin typeface="Helvetica Neue"/>
                <a:sym typeface="Helvetica Neue"/>
              </a:rPr>
              <a:t>一个是传递，是通过</a:t>
            </a:r>
            <a:r>
              <a:rPr lang="en-US" altLang="zh-CN" sz="2200">
                <a:effectLst/>
                <a:latin typeface="Helvetica Neue"/>
                <a:sym typeface="Helvetica Neue"/>
              </a:rPr>
              <a:t>netty</a:t>
            </a:r>
            <a:r>
              <a:rPr lang="zh-CN" altLang="en-US" sz="2200">
                <a:effectLst/>
                <a:latin typeface="Helvetica Neue"/>
                <a:sym typeface="Helvetica Neue"/>
              </a:rPr>
              <a:t>的</a:t>
            </a:r>
            <a:r>
              <a:rPr lang="en-US" altLang="zh-CN">
                <a:sym typeface="Helvetica Neue"/>
              </a:rPr>
              <a:t>fireChannelRead</a:t>
            </a:r>
            <a:r>
              <a:rPr lang="zh-CN" altLang="en-US">
                <a:sym typeface="Helvetica Neue"/>
              </a:rPr>
              <a:t>来实现。那还有一个是响应，也就是发送</a:t>
            </a:r>
            <a:r>
              <a:rPr lang="en-US" altLang="zh-CN">
                <a:sym typeface="Helvetica Neue"/>
              </a:rPr>
              <a:t>http</a:t>
            </a:r>
            <a:r>
              <a:rPr lang="zh-CN" altLang="en-US">
                <a:sym typeface="Helvetica Neue"/>
              </a:rPr>
              <a:t> </a:t>
            </a:r>
            <a:r>
              <a:rPr lang="en-US" altLang="zh-CN">
                <a:sym typeface="Helvetica Neue"/>
              </a:rPr>
              <a:t>response</a:t>
            </a:r>
            <a:r>
              <a:rPr lang="zh-CN" altLang="en-US">
                <a:sym typeface="Helvetica Neue"/>
              </a:rPr>
              <a:t>，通过</a:t>
            </a:r>
            <a:r>
              <a:rPr lang="en-US" altLang="zh-CN">
                <a:sym typeface="Helvetica Neue"/>
              </a:rPr>
              <a:t>netty</a:t>
            </a:r>
            <a:r>
              <a:rPr lang="zh-CN" altLang="en-US">
                <a:sym typeface="Helvetica Neue"/>
              </a:rPr>
              <a:t>的</a:t>
            </a:r>
            <a:r>
              <a:rPr lang="en-US" altLang="zh-CN">
                <a:sym typeface="Helvetica Neue"/>
              </a:rPr>
              <a:t>writeandflush</a:t>
            </a:r>
            <a:r>
              <a:rPr lang="zh-CN" altLang="en-US">
                <a:sym typeface="Helvetica Neue"/>
              </a:rPr>
              <a:t>写方法来完成。</a:t>
            </a:r>
            <a:endParaRPr lang="en-US" altLang="zh-CN" sz="2200">
              <a:effectLst/>
              <a:latin typeface="Helvetica Neue"/>
              <a:sym typeface="Helvetica Neue"/>
            </a:endParaRPr>
          </a:p>
        </p:txBody>
      </p:sp>
    </p:spTree>
    <p:extLst>
      <p:ext uri="{BB962C8B-B14F-4D97-AF65-F5344CB8AC3E}">
        <p14:creationId xmlns:p14="http://schemas.microsoft.com/office/powerpoint/2010/main" val="1693500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200">
                <a:effectLst/>
                <a:latin typeface="Helvetica Neue"/>
                <a:sym typeface="Helvetica Neue"/>
              </a:rPr>
              <a:t>那第三个小功能是说它支持</a:t>
            </a:r>
            <a:r>
              <a:rPr lang="en-US" altLang="zh-CN" sz="2200">
                <a:effectLst/>
                <a:latin typeface="Helvetica Neue"/>
                <a:sym typeface="Helvetica Neue"/>
              </a:rPr>
              <a:t>chunked write</a:t>
            </a:r>
            <a:r>
              <a:rPr lang="zh-CN" altLang="en-US" sz="2200">
                <a:effectLst/>
                <a:latin typeface="Helvetica Neue"/>
                <a:sym typeface="Helvetica Neue"/>
              </a:rPr>
              <a:t>，也就是分块写的方式，那在</a:t>
            </a:r>
            <a:r>
              <a:rPr lang="en-US" altLang="zh-CN" sz="2200">
                <a:effectLst/>
                <a:latin typeface="Helvetica Neue"/>
                <a:sym typeface="Helvetica Neue"/>
              </a:rPr>
              <a:t>http</a:t>
            </a:r>
            <a:r>
              <a:rPr lang="zh-CN" altLang="en-US" sz="2200">
                <a:effectLst/>
                <a:latin typeface="Helvetica Neue"/>
                <a:sym typeface="Helvetica Neue"/>
              </a:rPr>
              <a:t>应用中，我们经常返回一个响应</a:t>
            </a:r>
            <a:r>
              <a:rPr lang="en-US" altLang="zh-CN" sz="2200">
                <a:effectLst/>
                <a:latin typeface="Helvetica Neue"/>
                <a:sym typeface="Helvetica Neue"/>
              </a:rPr>
              <a:t>body</a:t>
            </a:r>
            <a:r>
              <a:rPr lang="zh-CN" altLang="en-US" sz="2200">
                <a:effectLst/>
                <a:latin typeface="Helvetica Neue"/>
                <a:sym typeface="Helvetica Neue"/>
              </a:rPr>
              <a:t>，那这个</a:t>
            </a:r>
            <a:r>
              <a:rPr lang="en-US" altLang="zh-CN" sz="2200">
                <a:effectLst/>
                <a:latin typeface="Helvetica Neue"/>
                <a:sym typeface="Helvetica Neue"/>
              </a:rPr>
              <a:t>body</a:t>
            </a:r>
            <a:r>
              <a:rPr lang="zh-CN" altLang="en-US" sz="2200">
                <a:effectLst/>
                <a:latin typeface="Helvetica Neue"/>
                <a:sym typeface="Helvetica Neue"/>
              </a:rPr>
              <a:t>的大小，我们一般都是用</a:t>
            </a:r>
            <a:r>
              <a:rPr lang="en-US" altLang="zh-CN" sz="2200">
                <a:effectLst/>
                <a:latin typeface="Helvetica Neue"/>
                <a:sym typeface="Helvetica Neue"/>
              </a:rPr>
              <a:t>content length</a:t>
            </a:r>
            <a:r>
              <a:rPr lang="zh-CN" altLang="en-US" sz="2200">
                <a:effectLst/>
                <a:latin typeface="Helvetica Neue"/>
                <a:sym typeface="Helvetica Neue"/>
              </a:rPr>
              <a:t>这个</a:t>
            </a:r>
            <a:r>
              <a:rPr lang="en-US" altLang="zh-CN" sz="2200">
                <a:effectLst/>
                <a:latin typeface="Helvetica Neue"/>
                <a:sym typeface="Helvetica Neue"/>
              </a:rPr>
              <a:t>header</a:t>
            </a:r>
            <a:r>
              <a:rPr lang="zh-CN" altLang="en-US" sz="2200">
                <a:effectLst/>
                <a:latin typeface="Helvetica Neue"/>
                <a:sym typeface="Helvetica Neue"/>
              </a:rPr>
              <a:t>来标记的，但是，假设我们返回的数据是动态产生的，而且特别大，这个时候，我们往往不应该等这个文件产生完再给用户发送，这样的话，一方面用户可能等着很着急，另外一个方面，那内存占用也特别大，可能导致还没有发就</a:t>
            </a:r>
            <a:r>
              <a:rPr lang="en-US" altLang="zh-CN" sz="2200">
                <a:effectLst/>
                <a:latin typeface="Helvetica Neue"/>
                <a:sym typeface="Helvetica Neue"/>
              </a:rPr>
              <a:t>out of memory</a:t>
            </a:r>
            <a:r>
              <a:rPr lang="zh-CN" altLang="en-US" sz="2200">
                <a:effectLst/>
                <a:latin typeface="Helvetica Neue"/>
                <a:sym typeface="Helvetica Neue"/>
              </a:rPr>
              <a:t>了，可以说：出身未捷身先死，所以我们才有了分块写的方式，就像我们饭店上菜一样，都是一个一个来上，而不是等所有的都做好再一起上，那体现在协议上，</a:t>
            </a:r>
            <a:r>
              <a:rPr lang="zh-CN" altLang="en-US" sz="2200" b="1">
                <a:effectLst/>
                <a:latin typeface="Helvetica Neue"/>
                <a:sym typeface="Helvetica Neue"/>
              </a:rPr>
              <a:t>就是使用</a:t>
            </a:r>
            <a:r>
              <a:rPr lang="en-US" altLang="zh-CN" sz="2200" b="1">
                <a:effectLst/>
                <a:latin typeface="Helvetica Neue"/>
                <a:sym typeface="Helvetica Neue"/>
              </a:rPr>
              <a:t>transfer_encoding</a:t>
            </a:r>
            <a:r>
              <a:rPr lang="zh-CN" altLang="en-US" sz="2200" b="1">
                <a:effectLst/>
                <a:latin typeface="Helvetica Neue"/>
                <a:sym typeface="Helvetica Neue"/>
              </a:rPr>
              <a:t>这个</a:t>
            </a:r>
            <a:r>
              <a:rPr lang="en-US" altLang="zh-CN" sz="2200" b="1">
                <a:effectLst/>
                <a:latin typeface="Helvetica Neue"/>
                <a:sym typeface="Helvetica Neue"/>
              </a:rPr>
              <a:t>header</a:t>
            </a:r>
            <a:r>
              <a:rPr lang="zh-CN" altLang="en-US" sz="2200" b="1">
                <a:effectLst/>
                <a:latin typeface="Helvetica Neue"/>
                <a:sym typeface="Helvetica Neue"/>
              </a:rPr>
              <a:t>并标记成</a:t>
            </a:r>
            <a:r>
              <a:rPr lang="en-US" altLang="zh-CN" sz="2200" b="0">
                <a:effectLst/>
                <a:latin typeface="Helvetica Neue"/>
                <a:sym typeface="Helvetica Neue"/>
              </a:rPr>
              <a:t>chunked</a:t>
            </a:r>
            <a:r>
              <a:rPr lang="zh-CN" altLang="en-US" sz="2200" b="0">
                <a:effectLst/>
                <a:latin typeface="Helvetica Neue"/>
                <a:sym typeface="Helvetica Neue"/>
              </a:rPr>
              <a:t>，然后一个一个数据块，最后以一个空的数据块收尾</a:t>
            </a:r>
            <a:r>
              <a:rPr lang="zh-CN" altLang="en-US" sz="2200">
                <a:effectLst/>
                <a:latin typeface="Helvetica Neue"/>
                <a:sym typeface="Helvetica Neue"/>
              </a:rPr>
              <a:t>，那</a:t>
            </a:r>
            <a:r>
              <a:rPr lang="en-US" altLang="zh-CN" sz="2200">
                <a:effectLst/>
                <a:latin typeface="Helvetica Neue"/>
                <a:sym typeface="Helvetica Neue"/>
              </a:rPr>
              <a:t>netty</a:t>
            </a:r>
            <a:r>
              <a:rPr lang="zh-CN" altLang="en-US" sz="2200">
                <a:effectLst/>
                <a:latin typeface="Helvetica Neue"/>
                <a:sym typeface="Helvetica Neue"/>
              </a:rPr>
              <a:t>也支持这种方式，很简单，</a:t>
            </a:r>
            <a:r>
              <a:rPr lang="zh-CN" altLang="en-US" sz="2200" b="1">
                <a:effectLst/>
                <a:latin typeface="Helvetica Neue"/>
                <a:sym typeface="Helvetica Neue"/>
              </a:rPr>
              <a:t>直接加一个</a:t>
            </a:r>
            <a:r>
              <a:rPr lang="en-US" altLang="zh-CN" sz="2200" b="1">
                <a:effectLst/>
                <a:latin typeface="Helvetica Neue"/>
                <a:sym typeface="Helvetica Neue"/>
              </a:rPr>
              <a:t>chunkedwritehander</a:t>
            </a:r>
            <a:r>
              <a:rPr lang="zh-CN" altLang="en-US" sz="2200" b="1">
                <a:effectLst/>
                <a:latin typeface="Helvetica Neue"/>
                <a:sym typeface="Helvetica Neue"/>
              </a:rPr>
              <a:t>就可以了</a:t>
            </a:r>
            <a:r>
              <a:rPr lang="zh-CN" altLang="en-US" sz="2200">
                <a:effectLst/>
                <a:latin typeface="Helvetica Neue"/>
                <a:sym typeface="Helvetica Neue"/>
              </a:rPr>
              <a:t>，它的实现也比较清晰，</a:t>
            </a:r>
            <a:r>
              <a:rPr lang="zh-CN" altLang="en-US" sz="2200" b="1">
                <a:effectLst/>
                <a:latin typeface="Helvetica Neue"/>
                <a:sym typeface="Helvetica Neue"/>
              </a:rPr>
              <a:t>先判断待写的数据是不是</a:t>
            </a:r>
            <a:r>
              <a:rPr lang="en-US" altLang="zh-CN" sz="2200" b="1">
                <a:effectLst/>
                <a:latin typeface="Helvetica Neue"/>
                <a:sym typeface="Helvetica Neue"/>
              </a:rPr>
              <a:t>chunkedinput</a:t>
            </a:r>
            <a:r>
              <a:rPr lang="zh-CN" altLang="en-US" sz="2200" b="1">
                <a:effectLst/>
                <a:latin typeface="Helvetica Neue"/>
                <a:sym typeface="Helvetica Neue"/>
              </a:rPr>
              <a:t>的子类</a:t>
            </a:r>
            <a:r>
              <a:rPr lang="zh-CN" altLang="en-US" sz="2200">
                <a:effectLst/>
                <a:latin typeface="Helvetica Neue"/>
                <a:sym typeface="Helvetica Neue"/>
              </a:rPr>
              <a:t>，如果不是，就直接写出去，如果时，就是按一定的</a:t>
            </a:r>
            <a:r>
              <a:rPr lang="en-US" altLang="zh-CN" sz="2200">
                <a:effectLst/>
                <a:latin typeface="Helvetica Neue"/>
                <a:sym typeface="Helvetica Neue"/>
              </a:rPr>
              <a:t>size</a:t>
            </a:r>
            <a:r>
              <a:rPr lang="zh-CN" altLang="en-US" sz="2200">
                <a:effectLst/>
                <a:latin typeface="Helvetica Neue"/>
                <a:sym typeface="Helvetica Neue"/>
              </a:rPr>
              <a:t>进行切块，切成</a:t>
            </a:r>
            <a:r>
              <a:rPr lang="en-US" altLang="zh-CN" sz="2200">
                <a:effectLst/>
                <a:latin typeface="Helvetica Neue"/>
                <a:sym typeface="Helvetica Neue"/>
              </a:rPr>
              <a:t>message</a:t>
            </a:r>
            <a:r>
              <a:rPr lang="zh-CN" altLang="en-US" sz="2200">
                <a:effectLst/>
                <a:latin typeface="Helvetica Neue"/>
                <a:sym typeface="Helvetica Neue"/>
              </a:rPr>
              <a:t>，然后挨个发送，那如果中间一个块失败了，还可以去重发，相当于断点续传。那切块的</a:t>
            </a:r>
            <a:r>
              <a:rPr lang="en-US" altLang="zh-CN" sz="2200">
                <a:effectLst/>
                <a:latin typeface="Helvetica Neue"/>
                <a:sym typeface="Helvetica Neue"/>
              </a:rPr>
              <a:t>size</a:t>
            </a:r>
            <a:r>
              <a:rPr lang="zh-CN" altLang="en-US" sz="2200">
                <a:effectLst/>
                <a:latin typeface="Helvetica Neue"/>
                <a:sym typeface="Helvetica Neue"/>
              </a:rPr>
              <a:t>是多少呢？对于</a:t>
            </a:r>
            <a:r>
              <a:rPr lang="en-US" altLang="zh-CN" sz="2200">
                <a:effectLst/>
                <a:latin typeface="Helvetica Neue"/>
                <a:sym typeface="Helvetica Neue"/>
              </a:rPr>
              <a:t>chunkedfile</a:t>
            </a:r>
            <a:r>
              <a:rPr lang="zh-CN" altLang="en-US" sz="2200">
                <a:effectLst/>
                <a:latin typeface="Helvetica Neue"/>
                <a:sym typeface="Helvetica Neue"/>
              </a:rPr>
              <a:t>而言，默认是</a:t>
            </a:r>
            <a:r>
              <a:rPr lang="en-US" altLang="zh-CN" sz="2200">
                <a:effectLst/>
                <a:latin typeface="Helvetica Neue"/>
                <a:sym typeface="Helvetica Neue"/>
              </a:rPr>
              <a:t>8k</a:t>
            </a:r>
            <a:r>
              <a:rPr lang="zh-CN" altLang="en-US" sz="2200">
                <a:effectLst/>
                <a:latin typeface="Helvetica Neue"/>
                <a:sym typeface="Helvetica Neue"/>
              </a:rPr>
              <a:t>的一个大小。</a:t>
            </a:r>
            <a:endParaRPr lang="en-US" altLang="zh-CN" sz="2200">
              <a:effectLst/>
              <a:latin typeface="Helvetica Neue"/>
              <a:sym typeface="Helvetica Neue"/>
            </a:endParaRPr>
          </a:p>
        </p:txBody>
      </p:sp>
    </p:spTree>
    <p:extLst>
      <p:ext uri="{BB962C8B-B14F-4D97-AF65-F5344CB8AC3E}">
        <p14:creationId xmlns:p14="http://schemas.microsoft.com/office/powerpoint/2010/main" val="3580888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200">
                <a:effectLst/>
                <a:latin typeface="Helvetica Neue"/>
                <a:sym typeface="Helvetica Neue"/>
              </a:rPr>
              <a:t>那第四点是</a:t>
            </a:r>
            <a:r>
              <a:rPr lang="en-US" altLang="zh-CN" sz="2200">
                <a:effectLst/>
                <a:latin typeface="Helvetica Neue"/>
                <a:sym typeface="Helvetica Neue"/>
              </a:rPr>
              <a:t>hadoop</a:t>
            </a:r>
            <a:r>
              <a:rPr lang="zh-CN" altLang="en-US" sz="2200">
                <a:effectLst/>
                <a:latin typeface="Helvetica Neue"/>
                <a:sym typeface="Helvetica Neue"/>
              </a:rPr>
              <a:t>通过</a:t>
            </a:r>
            <a:r>
              <a:rPr lang="en-US" altLang="zh-CN" sz="2200">
                <a:effectLst/>
                <a:latin typeface="Helvetica Neue"/>
                <a:sym typeface="Helvetica Neue"/>
              </a:rPr>
              <a:t>url dispatcher</a:t>
            </a:r>
            <a:r>
              <a:rPr lang="zh-CN" altLang="en-US" sz="2200">
                <a:effectLst/>
                <a:latin typeface="Helvetica Neue"/>
                <a:sym typeface="Helvetica Neue"/>
              </a:rPr>
              <a:t>这个</a:t>
            </a:r>
            <a:r>
              <a:rPr lang="en-US" altLang="zh-CN" sz="2200">
                <a:effectLst/>
                <a:latin typeface="Helvetica Neue"/>
                <a:sym typeface="Helvetica Neue"/>
              </a:rPr>
              <a:t>handler</a:t>
            </a:r>
            <a:r>
              <a:rPr lang="zh-CN" altLang="en-US" sz="2200">
                <a:effectLst/>
                <a:latin typeface="Helvetica Neue"/>
                <a:sym typeface="Helvetica Neue"/>
              </a:rPr>
              <a:t>来对不同路径做不同处理，</a:t>
            </a:r>
            <a:r>
              <a:rPr lang="zh-CN" altLang="en-US" sz="2200" b="1">
                <a:effectLst/>
                <a:latin typeface="Helvetica Neue"/>
                <a:sym typeface="Helvetica Neue"/>
              </a:rPr>
              <a:t>例如，我们可以看看右边这个源码截图</a:t>
            </a:r>
            <a:r>
              <a:rPr lang="zh-CN" altLang="en-US" sz="2200">
                <a:effectLst/>
                <a:latin typeface="Helvetica Neue"/>
                <a:sym typeface="Helvetica Neue"/>
              </a:rPr>
              <a:t>，</a:t>
            </a:r>
            <a:r>
              <a:rPr lang="zh-CN" altLang="en-US" sz="2200" b="1">
                <a:effectLst/>
                <a:latin typeface="Helvetica Neue"/>
                <a:sym typeface="Helvetica Neue"/>
              </a:rPr>
              <a:t>如果</a:t>
            </a:r>
            <a:r>
              <a:rPr lang="en-US" altLang="zh-CN" sz="2200" b="1">
                <a:effectLst/>
                <a:latin typeface="Helvetica Neue"/>
                <a:sym typeface="Helvetica Neue"/>
              </a:rPr>
              <a:t>url</a:t>
            </a:r>
            <a:r>
              <a:rPr lang="zh-CN" altLang="en-US" sz="2200" b="1">
                <a:effectLst/>
                <a:latin typeface="Helvetica Neue"/>
                <a:sym typeface="Helvetica Neue"/>
              </a:rPr>
              <a:t>是以</a:t>
            </a:r>
            <a:r>
              <a:rPr lang="en-US" altLang="zh-CN" sz="2200" b="1">
                <a:effectLst/>
                <a:latin typeface="Helvetica Neue"/>
                <a:sym typeface="Helvetica Neue"/>
              </a:rPr>
              <a:t>/webhdfs/v1</a:t>
            </a:r>
            <a:r>
              <a:rPr lang="zh-CN" altLang="en-US" sz="2200" b="1">
                <a:effectLst/>
                <a:latin typeface="Helvetica Neue"/>
                <a:sym typeface="Helvetica Neue"/>
              </a:rPr>
              <a:t>这个前缀开头的话</a:t>
            </a:r>
            <a:r>
              <a:rPr lang="zh-CN" altLang="en-US" sz="2200">
                <a:effectLst/>
                <a:latin typeface="Helvetica Neue"/>
                <a:sym typeface="Helvetica Neue"/>
              </a:rPr>
              <a:t>，那么就使用</a:t>
            </a:r>
            <a:r>
              <a:rPr lang="en-US" altLang="zh-CN" sz="2200">
                <a:effectLst/>
                <a:latin typeface="Helvetica Neue"/>
                <a:sym typeface="Helvetica Neue"/>
              </a:rPr>
              <a:t>webhdfshander</a:t>
            </a:r>
            <a:r>
              <a:rPr lang="zh-CN" altLang="en-US" sz="2200">
                <a:effectLst/>
                <a:latin typeface="Helvetica Neue"/>
                <a:sym typeface="Helvetica Neue"/>
              </a:rPr>
              <a:t>来做后续处理，这里面就有一个小技巧了，</a:t>
            </a:r>
            <a:r>
              <a:rPr lang="zh-CN" altLang="en-US" sz="2200" b="1">
                <a:effectLst/>
                <a:latin typeface="Helvetica Neue"/>
                <a:sym typeface="Helvetica Neue"/>
              </a:rPr>
              <a:t>就是说：它用了</a:t>
            </a:r>
            <a:r>
              <a:rPr lang="en-US" altLang="zh-CN" sz="2200" b="1">
                <a:effectLst/>
                <a:latin typeface="Helvetica Neue"/>
                <a:sym typeface="Helvetica Neue"/>
              </a:rPr>
              <a:t>pipeline</a:t>
            </a:r>
            <a:r>
              <a:rPr lang="zh-CN" altLang="en-US" sz="2200" b="1">
                <a:effectLst/>
                <a:latin typeface="Helvetica Neue"/>
                <a:sym typeface="Helvetica Neue"/>
              </a:rPr>
              <a:t>点</a:t>
            </a:r>
            <a:r>
              <a:rPr lang="en-US" altLang="zh-CN" sz="2200" b="1">
                <a:effectLst/>
                <a:latin typeface="Helvetica Neue"/>
                <a:sym typeface="Helvetica Neue"/>
              </a:rPr>
              <a:t>replace</a:t>
            </a:r>
            <a:r>
              <a:rPr lang="zh-CN" altLang="en-US" sz="2200" b="1">
                <a:effectLst/>
                <a:latin typeface="Helvetica Neue"/>
                <a:sym typeface="Helvetica Neue"/>
              </a:rPr>
              <a:t>方法</a:t>
            </a:r>
            <a:r>
              <a:rPr lang="zh-CN" altLang="en-US" sz="2200">
                <a:effectLst/>
                <a:latin typeface="Helvetica Neue"/>
                <a:sym typeface="Helvetica Neue"/>
              </a:rPr>
              <a:t>。</a:t>
            </a:r>
            <a:r>
              <a:rPr lang="zh-CN" altLang="en-US" sz="2200" b="1">
                <a:effectLst/>
                <a:latin typeface="Helvetica Neue"/>
                <a:sym typeface="Helvetica Neue"/>
              </a:rPr>
              <a:t>来删掉了当前</a:t>
            </a:r>
            <a:r>
              <a:rPr lang="en-US" altLang="zh-CN" sz="2200" b="1">
                <a:effectLst/>
                <a:latin typeface="Helvetica Neue"/>
                <a:sym typeface="Helvetica Neue"/>
              </a:rPr>
              <a:t>url dispatcher</a:t>
            </a:r>
            <a:r>
              <a:rPr lang="zh-CN" altLang="en-US" sz="2200" b="1">
                <a:effectLst/>
                <a:latin typeface="Helvetica Neue"/>
                <a:sym typeface="Helvetica Neue"/>
              </a:rPr>
              <a:t>并且把这个</a:t>
            </a:r>
            <a:r>
              <a:rPr lang="en-US" altLang="zh-CN" sz="2200" b="1">
                <a:effectLst/>
                <a:latin typeface="Helvetica Neue"/>
                <a:sym typeface="Helvetica Neue"/>
              </a:rPr>
              <a:t>web hdfs hanlder</a:t>
            </a:r>
            <a:r>
              <a:rPr lang="zh-CN" altLang="en-US" sz="2200" b="1">
                <a:effectLst/>
                <a:latin typeface="Helvetica Neue"/>
                <a:sym typeface="Helvetica Neue"/>
              </a:rPr>
              <a:t>给添加进去了</a:t>
            </a:r>
            <a:r>
              <a:rPr lang="zh-CN" altLang="en-US" sz="2200">
                <a:effectLst/>
                <a:latin typeface="Helvetica Neue"/>
                <a:sym typeface="Helvetica Neue"/>
              </a:rPr>
              <a:t>，那这个直接使用</a:t>
            </a:r>
            <a:r>
              <a:rPr lang="en-US" altLang="zh-CN" sz="2200">
                <a:effectLst/>
                <a:latin typeface="Helvetica Neue"/>
                <a:sym typeface="Helvetica Neue"/>
              </a:rPr>
              <a:t>replace</a:t>
            </a:r>
            <a:r>
              <a:rPr lang="zh-CN" altLang="en-US" sz="2200">
                <a:effectLst/>
                <a:latin typeface="Helvetica Neue"/>
                <a:sym typeface="Helvetica Neue"/>
              </a:rPr>
              <a:t>的技巧在之前我们没有突出提过，以后大家也可以试着用用。</a:t>
            </a:r>
            <a:endParaRPr lang="en-US" altLang="zh-CN" sz="2200">
              <a:effectLst/>
              <a:latin typeface="Helvetica Neue"/>
              <a:sym typeface="Helvetica Neue"/>
            </a:endParaRPr>
          </a:p>
        </p:txBody>
      </p:sp>
    </p:spTree>
    <p:extLst>
      <p:ext uri="{BB962C8B-B14F-4D97-AF65-F5344CB8AC3E}">
        <p14:creationId xmlns:p14="http://schemas.microsoft.com/office/powerpoint/2010/main" val="2119840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200">
                <a:effectLst/>
                <a:latin typeface="Helvetica Neue"/>
                <a:sym typeface="Helvetica Neue"/>
              </a:rPr>
              <a:t>然后我们再接着往下看看，</a:t>
            </a:r>
            <a:r>
              <a:rPr lang="en-US" altLang="zh-CN" sz="2200">
                <a:effectLst/>
                <a:latin typeface="Helvetica Neue"/>
                <a:sym typeface="Helvetica Neue"/>
              </a:rPr>
              <a:t>webhdfs hanlder</a:t>
            </a:r>
            <a:r>
              <a:rPr lang="zh-CN" altLang="en-US" sz="2200">
                <a:effectLst/>
                <a:latin typeface="Helvetica Neue"/>
                <a:sym typeface="Helvetica Neue"/>
              </a:rPr>
              <a:t>怎么处理请求的</a:t>
            </a:r>
            <a:r>
              <a:rPr lang="en-US" altLang="zh-CN" sz="2200">
                <a:effectLst/>
                <a:latin typeface="Helvetica Neue"/>
                <a:sym typeface="Helvetica Neue"/>
              </a:rPr>
              <a:t>, </a:t>
            </a:r>
            <a:r>
              <a:rPr lang="zh-CN" altLang="en-US" sz="2200">
                <a:effectLst/>
                <a:latin typeface="Helvetica Neue"/>
                <a:sym typeface="Helvetica Neue"/>
              </a:rPr>
              <a:t>例如我们想获取一个文件的</a:t>
            </a:r>
            <a:r>
              <a:rPr lang="en-US" altLang="zh-CN" sz="2200">
                <a:effectLst/>
                <a:latin typeface="Helvetica Neue"/>
                <a:sym typeface="Helvetica Neue"/>
              </a:rPr>
              <a:t>checksun</a:t>
            </a:r>
            <a:r>
              <a:rPr lang="zh-CN" altLang="en-US" sz="2200">
                <a:effectLst/>
                <a:latin typeface="Helvetica Neue"/>
                <a:sym typeface="Helvetica Neue"/>
              </a:rPr>
              <a:t>值。</a:t>
            </a:r>
            <a:r>
              <a:rPr lang="zh-CN" altLang="en-US" sz="2200" b="1">
                <a:solidFill>
                  <a:srgbClr val="FF0000"/>
                </a:solidFill>
                <a:effectLst/>
                <a:latin typeface="Helvetica Neue"/>
                <a:sym typeface="Helvetica Neue"/>
              </a:rPr>
              <a:t>我们调用</a:t>
            </a:r>
            <a:r>
              <a:rPr lang="en-US" altLang="zh-CN" sz="2200" b="1">
                <a:solidFill>
                  <a:srgbClr val="FF0000"/>
                </a:solidFill>
                <a:effectLst/>
                <a:latin typeface="Helvetica Neue"/>
                <a:sym typeface="Helvetica Neue"/>
              </a:rPr>
              <a:t>http get</a:t>
            </a:r>
            <a:r>
              <a:rPr lang="zh-CN" altLang="en-US" sz="2200" b="1">
                <a:solidFill>
                  <a:srgbClr val="FF0000"/>
                </a:solidFill>
                <a:effectLst/>
                <a:latin typeface="Helvetica Neue"/>
                <a:sym typeface="Helvetica Neue"/>
              </a:rPr>
              <a:t>方法访问这样的一个</a:t>
            </a:r>
            <a:r>
              <a:rPr lang="en-US" altLang="zh-CN" sz="2200" b="1">
                <a:solidFill>
                  <a:srgbClr val="FF0000"/>
                </a:solidFill>
                <a:effectLst/>
                <a:latin typeface="Helvetica Neue"/>
                <a:sym typeface="Helvetica Neue"/>
              </a:rPr>
              <a:t>url</a:t>
            </a:r>
          </a:p>
          <a:p>
            <a:pPr marL="0" marR="0" lvl="0" indent="0" defTabSz="457200" eaLnBrk="1" fontAlgn="auto" latinLnBrk="0" hangingPunct="1">
              <a:lnSpc>
                <a:spcPct val="117999"/>
              </a:lnSpc>
              <a:spcBef>
                <a:spcPts val="0"/>
              </a:spcBef>
              <a:spcAft>
                <a:spcPts val="0"/>
              </a:spcAft>
              <a:buClrTx/>
              <a:buSzTx/>
              <a:buFontTx/>
              <a:buNone/>
              <a:tabLst/>
              <a:defRPr/>
            </a:pPr>
            <a:r>
              <a:rPr lang="zh-CN" altLang="en-US" sz="2200">
                <a:effectLst/>
                <a:latin typeface="Helvetica Neue"/>
                <a:sym typeface="Helvetica Neue"/>
              </a:rPr>
              <a:t>。。。。。。。。。</a:t>
            </a:r>
            <a:endParaRPr lang="en-US" altLang="zh-CN" sz="2200">
              <a:effectLst/>
              <a:latin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200">
              <a:effectLst/>
              <a:latin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zh-CN" altLang="en-US" sz="2200">
                <a:effectLst/>
                <a:latin typeface="Helvetica Neue"/>
                <a:sym typeface="Helvetica Neue"/>
              </a:rPr>
              <a:t>那这个就是他的</a:t>
            </a:r>
            <a:r>
              <a:rPr lang="en-US" altLang="zh-CN" sz="2200">
                <a:effectLst/>
                <a:latin typeface="Helvetica Neue"/>
                <a:sym typeface="Helvetica Neue"/>
              </a:rPr>
              <a:t>http request</a:t>
            </a:r>
            <a:r>
              <a:rPr lang="zh-CN" altLang="en-US" sz="2200">
                <a:effectLst/>
                <a:latin typeface="Helvetica Neue"/>
                <a:sym typeface="Helvetica Neue"/>
              </a:rPr>
              <a:t>执行过程</a:t>
            </a:r>
            <a:endParaRPr lang="en-US" altLang="zh-CN" sz="2200">
              <a:effectLst/>
              <a:latin typeface="Helvetica Neue"/>
              <a:sym typeface="Helvetica Neue"/>
            </a:endParaRPr>
          </a:p>
        </p:txBody>
      </p:sp>
    </p:spTree>
    <p:extLst>
      <p:ext uri="{BB962C8B-B14F-4D97-AF65-F5344CB8AC3E}">
        <p14:creationId xmlns:p14="http://schemas.microsoft.com/office/powerpoint/2010/main" val="1441675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那我们再来看下它在数据库当中的排名，那在总的排名中，这几年它都位居第</a:t>
            </a:r>
            <a:r>
              <a:rPr lang="en-US" altLang="zh-CN"/>
              <a:t>10</a:t>
            </a:r>
            <a:r>
              <a:rPr lang="zh-CN" altLang="en-US"/>
              <a:t>名左右，而在</a:t>
            </a:r>
            <a:r>
              <a:rPr lang="zh-CN" altLang="en-US" sz="2200" b="0" i="0">
                <a:effectLst/>
                <a:latin typeface="Helvetica Neue"/>
                <a:ea typeface="Helvetica Neue"/>
                <a:cs typeface="Helvetica Neue"/>
                <a:sym typeface="Helvetica Neue"/>
              </a:rPr>
              <a:t>列存储数据库排名</a:t>
            </a:r>
            <a:r>
              <a:rPr lang="zh-CN" altLang="en-US"/>
              <a:t>中，一直稳居第一。所以我们今天才在这里拿它作为案例进行讲解。</a:t>
            </a:r>
          </a:p>
        </p:txBody>
      </p:sp>
    </p:spTree>
    <p:extLst>
      <p:ext uri="{BB962C8B-B14F-4D97-AF65-F5344CB8AC3E}">
        <p14:creationId xmlns:p14="http://schemas.microsoft.com/office/powerpoint/2010/main" val="2421185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200" b="1" i="0">
                <a:effectLst/>
                <a:latin typeface="Helvetica Neue"/>
                <a:ea typeface="Helvetica Neue"/>
                <a:cs typeface="Helvetica Neue"/>
                <a:sym typeface="Helvetica Neue"/>
              </a:rPr>
              <a:t>最后一点，我们来小结下这</a:t>
            </a:r>
            <a:r>
              <a:rPr lang="en-US" altLang="zh-CN" sz="2200" b="1" i="0">
                <a:effectLst/>
                <a:latin typeface="Helvetica Neue"/>
                <a:ea typeface="Helvetica Neue"/>
                <a:cs typeface="Helvetica Neue"/>
                <a:sym typeface="Helvetica Neue"/>
              </a:rPr>
              <a:t>3</a:t>
            </a:r>
            <a:r>
              <a:rPr lang="zh-CN" altLang="en-US" sz="2200" b="1" i="0">
                <a:effectLst/>
                <a:latin typeface="Helvetica Neue"/>
                <a:ea typeface="Helvetica Neue"/>
                <a:cs typeface="Helvetica Neue"/>
                <a:sym typeface="Helvetica Neue"/>
              </a:rPr>
              <a:t>节介绍的三个开源组件使用</a:t>
            </a:r>
            <a:r>
              <a:rPr lang="en-US" altLang="zh-CN" sz="2200" b="1" i="0">
                <a:effectLst/>
                <a:latin typeface="Helvetica Neue"/>
                <a:ea typeface="Helvetica Neue"/>
                <a:cs typeface="Helvetica Neue"/>
                <a:sym typeface="Helvetica Neue"/>
              </a:rPr>
              <a:t>netty</a:t>
            </a:r>
            <a:r>
              <a:rPr lang="zh-CN" altLang="en-US" sz="2200" b="1" i="0">
                <a:effectLst/>
                <a:latin typeface="Helvetica Neue"/>
                <a:ea typeface="Helvetica Neue"/>
                <a:cs typeface="Helvetica Neue"/>
                <a:sym typeface="Helvetica Neue"/>
              </a:rPr>
              <a:t>的借鉴意义，那其实可以借鉴的点，很多，比如</a:t>
            </a:r>
            <a:r>
              <a:rPr lang="en-US" altLang="zh-CN" sz="2200" b="1" i="0">
                <a:effectLst/>
                <a:latin typeface="Helvetica Neue"/>
                <a:ea typeface="Helvetica Neue"/>
                <a:cs typeface="Helvetica Neue"/>
                <a:sym typeface="Helvetica Neue"/>
              </a:rPr>
              <a:t>: </a:t>
            </a:r>
            <a:r>
              <a:rPr lang="zh-CN" altLang="en-US" sz="2200" b="1" i="0">
                <a:effectLst/>
                <a:latin typeface="Helvetica Neue"/>
                <a:ea typeface="Helvetica Neue"/>
                <a:cs typeface="Helvetica Neue"/>
                <a:sym typeface="Helvetica Neue"/>
              </a:rPr>
              <a:t>使用</a:t>
            </a:r>
            <a:r>
              <a:rPr lang="en-US" altLang="zh-CN" sz="2200" b="1" i="0">
                <a:effectLst/>
                <a:latin typeface="Helvetica Neue"/>
                <a:ea typeface="Helvetica Neue"/>
                <a:cs typeface="Helvetica Neue"/>
                <a:sym typeface="Helvetica Neue"/>
              </a:rPr>
              <a:t>optional ssl handler</a:t>
            </a:r>
            <a:r>
              <a:rPr lang="zh-CN" altLang="en-US" sz="2200" b="1" i="0">
                <a:effectLst/>
                <a:latin typeface="Helvetica Neue"/>
                <a:ea typeface="Helvetica Neue"/>
                <a:cs typeface="Helvetica Neue"/>
                <a:sym typeface="Helvetica Neue"/>
              </a:rPr>
              <a:t>来自适应加密的和非加密的客户端。那其实最大的借鉴意义在于，我们应该尽可能用配置的方式驱动我们的</a:t>
            </a:r>
            <a:r>
              <a:rPr lang="en-US" altLang="zh-CN" sz="2200" b="1" i="0">
                <a:effectLst/>
                <a:latin typeface="Helvetica Neue"/>
                <a:ea typeface="Helvetica Neue"/>
                <a:cs typeface="Helvetica Neue"/>
                <a:sym typeface="Helvetica Neue"/>
              </a:rPr>
              <a:t>netty</a:t>
            </a:r>
            <a:r>
              <a:rPr lang="zh-CN" altLang="en-US" sz="2200" b="1" i="0">
                <a:effectLst/>
                <a:latin typeface="Helvetica Neue"/>
                <a:ea typeface="Helvetica Neue"/>
                <a:cs typeface="Helvetica Neue"/>
                <a:sym typeface="Helvetica Neue"/>
              </a:rPr>
              <a:t>应用程序，</a:t>
            </a:r>
            <a:r>
              <a:rPr lang="zh-CN" altLang="en-US">
                <a:solidFill>
                  <a:schemeClr val="tx1"/>
                </a:solidFill>
              </a:rPr>
              <a:t>不仅是线程数目、各种参数、是否启用</a:t>
            </a:r>
            <a:r>
              <a:rPr lang="en-US" altLang="zh-CN">
                <a:solidFill>
                  <a:schemeClr val="tx1"/>
                </a:solidFill>
              </a:rPr>
              <a:t>native</a:t>
            </a:r>
            <a:r>
              <a:rPr lang="zh-CN" altLang="en-US">
                <a:solidFill>
                  <a:schemeClr val="tx1"/>
                </a:solidFill>
              </a:rPr>
              <a:t> 、编解码</a:t>
            </a:r>
            <a:r>
              <a:rPr lang="en-US" altLang="zh-CN">
                <a:solidFill>
                  <a:schemeClr val="tx1"/>
                </a:solidFill>
              </a:rPr>
              <a:t>,</a:t>
            </a:r>
            <a:r>
              <a:rPr lang="zh-CN" altLang="en-US">
                <a:solidFill>
                  <a:schemeClr val="tx1"/>
                </a:solidFill>
              </a:rPr>
              <a:t>还可以线程模型</a:t>
            </a:r>
            <a:r>
              <a:rPr lang="en-US" altLang="zh-CN">
                <a:solidFill>
                  <a:schemeClr val="tx1"/>
                </a:solidFill>
              </a:rPr>
              <a:t>,</a:t>
            </a:r>
            <a:r>
              <a:rPr lang="zh-CN" altLang="en-US">
                <a:solidFill>
                  <a:schemeClr val="tx1"/>
                </a:solidFill>
              </a:rPr>
              <a:t>比如是否复用 </a:t>
            </a:r>
            <a:r>
              <a:rPr lang="en-US" altLang="zh-CN">
                <a:solidFill>
                  <a:schemeClr val="tx1"/>
                </a:solidFill>
              </a:rPr>
              <a:t>IO </a:t>
            </a:r>
            <a:r>
              <a:rPr lang="zh-CN" altLang="en-US">
                <a:solidFill>
                  <a:schemeClr val="tx1"/>
                </a:solidFill>
              </a:rPr>
              <a:t>线程 等等。</a:t>
            </a:r>
            <a:endParaRPr lang="en-US" altLang="zh-CN">
              <a:solidFill>
                <a:schemeClr val="tx1"/>
              </a:solidFill>
            </a:endParaRPr>
          </a:p>
          <a:p>
            <a:pPr marL="0" marR="0" lvl="0" indent="0" defTabSz="457200" eaLnBrk="1" fontAlgn="auto" latinLnBrk="0" hangingPunct="1">
              <a:lnSpc>
                <a:spcPct val="117999"/>
              </a:lnSpc>
              <a:spcBef>
                <a:spcPts val="0"/>
              </a:spcBef>
              <a:spcAft>
                <a:spcPts val="0"/>
              </a:spcAft>
              <a:buClrTx/>
              <a:buSzTx/>
              <a:buFontTx/>
              <a:buNone/>
              <a:tabLst/>
              <a:defRPr/>
            </a:pPr>
            <a:r>
              <a:rPr lang="zh-CN" altLang="en-US" sz="2200" b="1" i="0">
                <a:effectLst/>
                <a:latin typeface="Helvetica Neue"/>
                <a:ea typeface="Helvetica Neue"/>
                <a:cs typeface="Helvetica Neue"/>
                <a:sym typeface="Helvetica Neue"/>
              </a:rPr>
              <a:t>那还有一点值得我们去总结对比的是这</a:t>
            </a:r>
            <a:r>
              <a:rPr lang="en-US" altLang="zh-CN" sz="2200" b="1" i="0">
                <a:effectLst/>
                <a:latin typeface="Helvetica Neue"/>
                <a:ea typeface="Helvetica Neue"/>
                <a:cs typeface="Helvetica Neue"/>
                <a:sym typeface="Helvetica Neue"/>
              </a:rPr>
              <a:t>3</a:t>
            </a:r>
            <a:r>
              <a:rPr lang="zh-CN" altLang="en-US" sz="2200" b="1" i="0">
                <a:effectLst/>
                <a:latin typeface="Helvetica Neue"/>
                <a:ea typeface="Helvetica Neue"/>
                <a:cs typeface="Helvetica Neue"/>
                <a:sym typeface="Helvetica Neue"/>
              </a:rPr>
              <a:t>个组件的配置参数，那大家可以看看这个表格，那可以看出，</a:t>
            </a:r>
            <a:r>
              <a:rPr lang="en-US" altLang="zh-CN" sz="2200" b="1" i="0">
                <a:effectLst/>
                <a:latin typeface="Helvetica Neue"/>
                <a:ea typeface="Helvetica Neue"/>
                <a:cs typeface="Helvetica Neue"/>
                <a:sym typeface="Helvetica Neue"/>
              </a:rPr>
              <a:t>tcpnodeay</a:t>
            </a:r>
            <a:r>
              <a:rPr lang="zh-CN" altLang="en-US" sz="2200" b="1" i="0">
                <a:effectLst/>
                <a:latin typeface="Helvetica Neue"/>
                <a:ea typeface="Helvetica Neue"/>
                <a:cs typeface="Helvetica Neue"/>
                <a:sym typeface="Helvetica Neue"/>
              </a:rPr>
              <a:t>是都设置的，其他没有统一的设置，比如</a:t>
            </a:r>
            <a:r>
              <a:rPr lang="en-US" altLang="zh-CN" sz="2200" b="1" i="0">
                <a:effectLst/>
                <a:latin typeface="Helvetica Neue"/>
                <a:ea typeface="Helvetica Neue"/>
                <a:cs typeface="Helvetica Neue"/>
                <a:sym typeface="Helvetica Neue"/>
              </a:rPr>
              <a:t>keepalive</a:t>
            </a:r>
            <a:r>
              <a:rPr lang="zh-CN" altLang="en-US" sz="2200" b="1" i="0">
                <a:effectLst/>
                <a:latin typeface="Helvetica Neue"/>
                <a:ea typeface="Helvetica Neue"/>
                <a:cs typeface="Helvetica Neue"/>
                <a:sym typeface="Helvetica Neue"/>
              </a:rPr>
              <a:t>，那在</a:t>
            </a:r>
            <a:r>
              <a:rPr lang="en-US" altLang="zh-CN" sz="2200" b="1" i="0">
                <a:effectLst/>
                <a:latin typeface="Helvetica Neue"/>
                <a:ea typeface="Helvetica Neue"/>
                <a:cs typeface="Helvetica Neue"/>
                <a:sym typeface="Helvetica Neue"/>
              </a:rPr>
              <a:t>duboo</a:t>
            </a:r>
            <a:r>
              <a:rPr lang="zh-CN" altLang="en-US" sz="2200" b="1" i="0">
                <a:effectLst/>
                <a:latin typeface="Helvetica Neue"/>
                <a:ea typeface="Helvetica Neue"/>
                <a:cs typeface="Helvetica Neue"/>
                <a:sym typeface="Helvetica Neue"/>
              </a:rPr>
              <a:t>中就没有开启。那还有一个参数是</a:t>
            </a:r>
            <a:r>
              <a:rPr lang="en-US" altLang="zh-CN" sz="2200" b="1" i="0">
                <a:effectLst/>
                <a:latin typeface="Helvetica Neue"/>
                <a:ea typeface="Helvetica Neue"/>
                <a:cs typeface="Helvetica Neue"/>
                <a:sym typeface="Helvetica Neue"/>
              </a:rPr>
              <a:t>child.reuse address</a:t>
            </a:r>
            <a:r>
              <a:rPr lang="zh-CN" altLang="en-US" sz="2200" b="1" i="0">
                <a:effectLst/>
                <a:latin typeface="Helvetica Neue"/>
                <a:ea typeface="Helvetica Neue"/>
                <a:cs typeface="Helvetica Neue"/>
                <a:sym typeface="Helvetica Neue"/>
              </a:rPr>
              <a:t>，设置的也比较多，但是</a:t>
            </a:r>
            <a:r>
              <a:rPr lang="en-US" altLang="zh-CN" sz="2200" b="1" i="0">
                <a:effectLst/>
                <a:latin typeface="Helvetica Neue"/>
                <a:ea typeface="Helvetica Neue"/>
                <a:cs typeface="Helvetica Neue"/>
                <a:sym typeface="Helvetica Neue"/>
              </a:rPr>
              <a:t>cassandra</a:t>
            </a:r>
            <a:r>
              <a:rPr lang="zh-CN" altLang="en-US" sz="2200" b="1" i="0">
                <a:effectLst/>
                <a:latin typeface="Helvetica Neue"/>
                <a:ea typeface="Helvetica Neue"/>
                <a:cs typeface="Helvetica Neue"/>
                <a:sym typeface="Helvetica Neue"/>
              </a:rPr>
              <a:t>又没有设置，反而设置了</a:t>
            </a:r>
            <a:r>
              <a:rPr lang="en-US" altLang="zh-CN" sz="2200" b="1" i="0">
                <a:effectLst/>
                <a:latin typeface="Helvetica Neue"/>
                <a:ea typeface="Helvetica Neue"/>
                <a:cs typeface="Helvetica Neue"/>
                <a:sym typeface="Helvetica Neue"/>
              </a:rPr>
              <a:t>so_linger</a:t>
            </a:r>
            <a:r>
              <a:rPr lang="zh-CN" altLang="en-US" sz="2200" b="1" i="0">
                <a:effectLst/>
                <a:latin typeface="Helvetica Neue"/>
                <a:ea typeface="Helvetica Neue"/>
                <a:cs typeface="Helvetica Neue"/>
                <a:sym typeface="Helvetica Neue"/>
              </a:rPr>
              <a:t>为</a:t>
            </a:r>
            <a:r>
              <a:rPr lang="en-US" altLang="zh-CN" sz="2200" b="1" i="0">
                <a:effectLst/>
                <a:latin typeface="Helvetica Neue"/>
                <a:ea typeface="Helvetica Neue"/>
                <a:cs typeface="Helvetica Neue"/>
                <a:sym typeface="Helvetica Neue"/>
              </a:rPr>
              <a:t>-1</a:t>
            </a:r>
            <a:r>
              <a:rPr lang="zh-CN" altLang="en-US" sz="2200" b="1" i="0">
                <a:effectLst/>
                <a:latin typeface="Helvetica Neue"/>
                <a:ea typeface="Helvetica Neue"/>
                <a:cs typeface="Helvetica Neue"/>
                <a:sym typeface="Helvetica Neue"/>
              </a:rPr>
              <a:t>，不顾</a:t>
            </a:r>
            <a:r>
              <a:rPr lang="en-US" altLang="zh-CN" sz="2200" b="1" i="0">
                <a:effectLst/>
                <a:latin typeface="Helvetica Neue"/>
                <a:ea typeface="Helvetica Neue"/>
                <a:cs typeface="Helvetica Neue"/>
                <a:sym typeface="Helvetica Neue"/>
              </a:rPr>
              <a:t>buffer</a:t>
            </a:r>
            <a:r>
              <a:rPr lang="zh-CN" altLang="en-US" sz="2200" b="1" i="0">
                <a:effectLst/>
                <a:latin typeface="Helvetica Neue"/>
                <a:ea typeface="Helvetica Neue"/>
                <a:cs typeface="Helvetica Neue"/>
                <a:sym typeface="Helvetica Neue"/>
              </a:rPr>
              <a:t>里的数据，直接跳过关闭连接的</a:t>
            </a:r>
            <a:r>
              <a:rPr lang="en-US" altLang="zh-CN" sz="2200" b="1" i="0">
                <a:effectLst/>
                <a:latin typeface="Helvetica Neue"/>
                <a:ea typeface="Helvetica Neue"/>
                <a:cs typeface="Helvetica Neue"/>
                <a:sym typeface="Helvetica Neue"/>
              </a:rPr>
              <a:t>time_wait</a:t>
            </a:r>
            <a:r>
              <a:rPr lang="zh-CN" altLang="en-US" sz="2200" b="1" i="0">
                <a:effectLst/>
                <a:latin typeface="Helvetica Neue"/>
                <a:ea typeface="Helvetica Neue"/>
                <a:cs typeface="Helvetica Neue"/>
                <a:sym typeface="Helvetica Neue"/>
              </a:rPr>
              <a:t>状态，让端口重用的更快，那这种方式，个人不是太推荐，所以我们在网络情况良好的情况下，也可以酌情考虑把这个</a:t>
            </a:r>
            <a:r>
              <a:rPr lang="en-US" altLang="zh-CN" sz="2200" b="1" i="0">
                <a:effectLst/>
                <a:latin typeface="Helvetica Neue"/>
                <a:ea typeface="Helvetica Neue"/>
                <a:cs typeface="Helvetica Neue"/>
                <a:sym typeface="Helvetica Neue"/>
              </a:rPr>
              <a:t>child.reuse address</a:t>
            </a:r>
            <a:r>
              <a:rPr lang="zh-CN" altLang="en-US" sz="2200" b="1" i="0">
                <a:effectLst/>
                <a:latin typeface="Helvetica Neue"/>
                <a:ea typeface="Helvetica Neue"/>
                <a:cs typeface="Helvetica Neue"/>
                <a:sym typeface="Helvetica Neue"/>
              </a:rPr>
              <a:t>参数都给设置上。</a:t>
            </a:r>
            <a:endParaRPr lang="en-US" altLang="zh-CN" sz="2200" b="1" i="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200" b="1" i="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32051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endParaRPr lang="zh-CN" altLang="en-US" dirty="0"/>
          </a:p>
          <a:p>
            <a:r>
              <a:rPr lang="zh-CN" altLang="en-US"/>
              <a:t>那这一节我们主要从以下应用广泛、更新频繁等</a:t>
            </a:r>
            <a:r>
              <a:rPr lang="en-US" altLang="zh-CN"/>
              <a:t>7</a:t>
            </a:r>
            <a:r>
              <a:rPr lang="zh-CN" altLang="en-US"/>
              <a:t>个方面赏析下</a:t>
            </a:r>
            <a:r>
              <a:rPr lang="en-US" altLang="zh-CN"/>
              <a:t>netty</a:t>
            </a:r>
            <a:r>
              <a:rPr lang="zh-CN" altLang="en-US"/>
              <a:t>优秀的地方。</a:t>
            </a:r>
            <a:endParaRPr lang="zh-CN" altLang="en-US" dirty="0"/>
          </a:p>
        </p:txBody>
      </p:sp>
    </p:spTree>
    <p:extLst>
      <p:ext uri="{BB962C8B-B14F-4D97-AF65-F5344CB8AC3E}">
        <p14:creationId xmlns:p14="http://schemas.microsoft.com/office/powerpoint/2010/main" val="204797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endParaRPr lang="zh-CN" altLang="en-US" dirty="0"/>
          </a:p>
          <a:p>
            <a:r>
              <a:rPr lang="zh-CN" altLang="en-US"/>
              <a:t>那第一点是说</a:t>
            </a:r>
            <a:r>
              <a:rPr lang="en-US" altLang="zh-CN"/>
              <a:t>netty</a:t>
            </a:r>
            <a:r>
              <a:rPr lang="zh-CN" altLang="en-US"/>
              <a:t>应用广泛，准确的说，这是</a:t>
            </a:r>
            <a:r>
              <a:rPr lang="en-US" altLang="zh-CN"/>
              <a:t>netty</a:t>
            </a:r>
            <a:r>
              <a:rPr lang="zh-CN" altLang="en-US"/>
              <a:t>优秀的一个结果，但是反过来说，也是因为应用广泛，才促进了它更优秀，否则一个东西再好，没有人用，也就只能孤芳自赏，无法持续改进。那应用广泛的第一点是说，用的公司很多，那图上的公司大家应该都知道，比如阿里，</a:t>
            </a:r>
            <a:r>
              <a:rPr lang="en-US" altLang="zh-CN"/>
              <a:t>google</a:t>
            </a:r>
            <a:r>
              <a:rPr lang="zh-CN" altLang="en-US"/>
              <a:t>，</a:t>
            </a:r>
            <a:r>
              <a:rPr lang="en-US" altLang="zh-CN"/>
              <a:t>twitter</a:t>
            </a:r>
            <a:r>
              <a:rPr lang="zh-CN" altLang="en-US"/>
              <a:t>，</a:t>
            </a:r>
            <a:r>
              <a:rPr lang="en-US" altLang="zh-CN"/>
              <a:t>facebook</a:t>
            </a:r>
            <a:r>
              <a:rPr lang="zh-CN" altLang="en-US"/>
              <a:t>等，那都是顶级大厂。</a:t>
            </a:r>
            <a:endParaRPr lang="zh-CN" altLang="en-US" dirty="0"/>
          </a:p>
        </p:txBody>
      </p:sp>
    </p:spTree>
    <p:extLst>
      <p:ext uri="{BB962C8B-B14F-4D97-AF65-F5344CB8AC3E}">
        <p14:creationId xmlns:p14="http://schemas.microsoft.com/office/powerpoint/2010/main" val="2105887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r>
              <a:rPr lang="zh-CN" altLang="en-US"/>
              <a:t>应用广泛的第二点是说，用的项目特别多，以前在第一章我们就介绍过，光依赖</a:t>
            </a:r>
            <a:r>
              <a:rPr lang="en-US" altLang="zh-CN"/>
              <a:t>netty</a:t>
            </a:r>
            <a:r>
              <a:rPr lang="zh-CN" altLang="en-US"/>
              <a:t>的开源软件就几万了。那这里面再给大家简单列了列，比如前面介绍的图标像美瞳的</a:t>
            </a:r>
            <a:r>
              <a:rPr lang="en-US" altLang="zh-CN"/>
              <a:t>cassandra</a:t>
            </a:r>
            <a:r>
              <a:rPr lang="zh-CN" altLang="en-US"/>
              <a:t>，小象</a:t>
            </a:r>
            <a:r>
              <a:rPr lang="en-US" altLang="zh-CN"/>
              <a:t>hadoop.</a:t>
            </a:r>
            <a:r>
              <a:rPr lang="zh-CN" altLang="en-US"/>
              <a:t>火箭</a:t>
            </a:r>
            <a:r>
              <a:rPr lang="en-US" altLang="zh-CN"/>
              <a:t>rocketmq, </a:t>
            </a:r>
            <a:r>
              <a:rPr lang="zh-CN" altLang="en-US"/>
              <a:t>那还有酷似闪电的</a:t>
            </a:r>
            <a:r>
              <a:rPr lang="en-US" altLang="zh-CN"/>
              <a:t>storm, </a:t>
            </a:r>
            <a:r>
              <a:rPr lang="zh-CN" altLang="en-US"/>
              <a:t>小树叶</a:t>
            </a:r>
            <a:r>
              <a:rPr lang="en-US" altLang="zh-CN"/>
              <a:t>spring</a:t>
            </a:r>
            <a:r>
              <a:rPr lang="zh-CN" altLang="en-US"/>
              <a:t>等等。那都在用</a:t>
            </a:r>
            <a:r>
              <a:rPr lang="en-US" altLang="zh-CN"/>
              <a:t>Netty</a:t>
            </a:r>
            <a:r>
              <a:rPr lang="zh-CN" altLang="en-US"/>
              <a:t>。</a:t>
            </a:r>
            <a:endParaRPr lang="zh-CN" altLang="en-US" dirty="0"/>
          </a:p>
        </p:txBody>
      </p:sp>
    </p:spTree>
    <p:extLst>
      <p:ext uri="{BB962C8B-B14F-4D97-AF65-F5344CB8AC3E}">
        <p14:creationId xmlns:p14="http://schemas.microsoft.com/office/powerpoint/2010/main" val="1814095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endParaRPr lang="zh-CN" altLang="en-US" dirty="0"/>
          </a:p>
          <a:p>
            <a:r>
              <a:rPr lang="zh-CN" altLang="en-US"/>
              <a:t>那</a:t>
            </a:r>
            <a:r>
              <a:rPr lang="en-US" altLang="zh-CN"/>
              <a:t>netty</a:t>
            </a:r>
            <a:r>
              <a:rPr lang="zh-CN" altLang="en-US"/>
              <a:t>优秀的第二点是说它更新频繁，我这里给大家简单统计了下最近</a:t>
            </a:r>
            <a:r>
              <a:rPr lang="en-US" altLang="zh-CN"/>
              <a:t>3</a:t>
            </a:r>
            <a:r>
              <a:rPr lang="zh-CN" altLang="en-US"/>
              <a:t>年的更新情况，可以看出，基本上一个月就要出一个版本，非常频繁，那我们知道再好的东西，不持续更新最后都会被淘汰，所以</a:t>
            </a:r>
            <a:r>
              <a:rPr lang="en-US" altLang="zh-CN"/>
              <a:t>netty</a:t>
            </a:r>
            <a:r>
              <a:rPr lang="zh-CN" altLang="en-US"/>
              <a:t>这点做的很不错，不管它每个迭代都更新了什么，但是它一直在动，就说明很有活力，反过来说如果</a:t>
            </a:r>
            <a:r>
              <a:rPr lang="en-US" altLang="zh-CN"/>
              <a:t>netty15</a:t>
            </a:r>
            <a:r>
              <a:rPr lang="zh-CN" altLang="en-US"/>
              <a:t>年没有更新的话，那大家肯定也不敢去用了。</a:t>
            </a:r>
            <a:endParaRPr lang="zh-CN" altLang="en-US" dirty="0"/>
          </a:p>
        </p:txBody>
      </p:sp>
    </p:spTree>
    <p:extLst>
      <p:ext uri="{BB962C8B-B14F-4D97-AF65-F5344CB8AC3E}">
        <p14:creationId xmlns:p14="http://schemas.microsoft.com/office/powerpoint/2010/main" val="2438336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endParaRPr lang="zh-CN" altLang="en-US" dirty="0"/>
          </a:p>
          <a:p>
            <a:r>
              <a:rPr lang="zh-CN" altLang="en-US"/>
              <a:t>那第三点，是说他对性能的极致追求，我们可以看看这个例子，也就是它将</a:t>
            </a:r>
            <a:r>
              <a:rPr lang="en-US" altLang="zh-CN"/>
              <a:t>jdk</a:t>
            </a:r>
            <a:r>
              <a:rPr lang="zh-CN" altLang="en-US"/>
              <a:t>的</a:t>
            </a:r>
            <a:r>
              <a:rPr lang="en-US" altLang="zh-CN"/>
              <a:t>selected keys</a:t>
            </a:r>
            <a:r>
              <a:rPr lang="zh-CN" altLang="en-US"/>
              <a:t>从</a:t>
            </a:r>
            <a:r>
              <a:rPr lang="en-US" altLang="zh-CN"/>
              <a:t>hashset</a:t>
            </a:r>
            <a:r>
              <a:rPr lang="zh-CN" altLang="en-US"/>
              <a:t>实现换成数组实现，因为</a:t>
            </a:r>
            <a:r>
              <a:rPr lang="en-US" altLang="zh-CN"/>
              <a:t>hashset</a:t>
            </a:r>
            <a:r>
              <a:rPr lang="zh-CN" altLang="en-US"/>
              <a:t>其实就是基于</a:t>
            </a:r>
            <a:r>
              <a:rPr lang="en-US" altLang="zh-CN"/>
              <a:t>hashmap</a:t>
            </a:r>
            <a:r>
              <a:rPr lang="zh-CN" altLang="en-US"/>
              <a:t>来实现的，所以每个</a:t>
            </a:r>
            <a:r>
              <a:rPr lang="en-US" altLang="zh-CN"/>
              <a:t>select key</a:t>
            </a:r>
            <a:r>
              <a:rPr lang="zh-CN" altLang="en-US"/>
              <a:t>就多了一个不用的</a:t>
            </a:r>
            <a:r>
              <a:rPr lang="en-US" altLang="zh-CN"/>
              <a:t>object</a:t>
            </a:r>
            <a:r>
              <a:rPr lang="zh-CN" altLang="en-US"/>
              <a:t>做了</a:t>
            </a:r>
            <a:r>
              <a:rPr lang="en-US" altLang="zh-CN"/>
              <a:t>value, </a:t>
            </a:r>
            <a:r>
              <a:rPr lang="zh-CN" altLang="en-US"/>
              <a:t>换成数组后，明显可以节约空间，减少</a:t>
            </a:r>
            <a:r>
              <a:rPr lang="en-US" altLang="zh-CN"/>
              <a:t>gc, </a:t>
            </a:r>
            <a:r>
              <a:rPr lang="zh-CN" altLang="en-US"/>
              <a:t>那注意这里标红的性能提升，</a:t>
            </a:r>
            <a:r>
              <a:rPr lang="en-US" altLang="zh-CN"/>
              <a:t>1%</a:t>
            </a:r>
            <a:r>
              <a:rPr lang="zh-CN" altLang="en-US"/>
              <a:t>到</a:t>
            </a:r>
            <a:r>
              <a:rPr lang="en-US" altLang="zh-CN"/>
              <a:t>2%</a:t>
            </a:r>
            <a:r>
              <a:rPr lang="zh-CN" altLang="en-US"/>
              <a:t>，让人看着觉得有点质疑又有点感动。那像这样的案例还有很多，这里不一一列举了，总之随处可见。</a:t>
            </a:r>
            <a:endParaRPr lang="zh-CN" altLang="en-US" dirty="0"/>
          </a:p>
        </p:txBody>
      </p:sp>
    </p:spTree>
    <p:extLst>
      <p:ext uri="{BB962C8B-B14F-4D97-AF65-F5344CB8AC3E}">
        <p14:creationId xmlns:p14="http://schemas.microsoft.com/office/powerpoint/2010/main" val="3259724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endParaRPr lang="zh-CN" altLang="en-US" dirty="0"/>
          </a:p>
          <a:p>
            <a:r>
              <a:rPr lang="zh-CN" altLang="en-US"/>
              <a:t>第四点是说，</a:t>
            </a:r>
            <a:r>
              <a:rPr lang="en-US" altLang="zh-CN"/>
              <a:t>netty</a:t>
            </a:r>
            <a:r>
              <a:rPr lang="zh-CN" altLang="en-US"/>
              <a:t>的作者对待</a:t>
            </a:r>
            <a:r>
              <a:rPr lang="en-US" altLang="zh-CN"/>
              <a:t>netty</a:t>
            </a:r>
            <a:r>
              <a:rPr lang="zh-CN" altLang="en-US"/>
              <a:t>的态度非常认真严谨，例如打印一个连接信息的时候，什么符号表示连接建立，什么符号表示已经断了，都研究很久，甚至还找出了箭头符号表来比较，来选择，所以可以说，态度决定一切，</a:t>
            </a:r>
            <a:r>
              <a:rPr lang="en-US" altLang="zh-CN"/>
              <a:t>netty</a:t>
            </a:r>
            <a:r>
              <a:rPr lang="zh-CN" altLang="en-US"/>
              <a:t>如此成功，也是因态度认真严谨的结果。</a:t>
            </a:r>
            <a:endParaRPr lang="zh-CN" altLang="en-US" dirty="0"/>
          </a:p>
        </p:txBody>
      </p:sp>
    </p:spTree>
    <p:extLst>
      <p:ext uri="{BB962C8B-B14F-4D97-AF65-F5344CB8AC3E}">
        <p14:creationId xmlns:p14="http://schemas.microsoft.com/office/powerpoint/2010/main" val="436327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endParaRPr lang="zh-CN" altLang="en-US" dirty="0"/>
          </a:p>
          <a:p>
            <a:r>
              <a:rPr lang="zh-CN" altLang="en-US"/>
              <a:t>那第五点，是说</a:t>
            </a:r>
            <a:r>
              <a:rPr lang="en-US" altLang="zh-CN"/>
              <a:t>netty</a:t>
            </a:r>
            <a:r>
              <a:rPr lang="zh-CN" altLang="en-US"/>
              <a:t>的代码质量很高，本身就写的非常漂亮，那具体而言，例如它使用了大量的设计模式，那这里我给大家简单罗列了一下。</a:t>
            </a:r>
            <a:endParaRPr lang="en-US" altLang="zh-CN"/>
          </a:p>
          <a:p>
            <a:r>
              <a:rPr lang="zh-CN" altLang="en-US" sz="2200" b="0" i="0">
                <a:effectLst/>
                <a:latin typeface="Helvetica Neue"/>
                <a:ea typeface="Helvetica Neue"/>
                <a:cs typeface="Helvetica Neue"/>
                <a:sym typeface="Helvetica Neue"/>
              </a:rPr>
              <a:t>装饰模式：把一些数据类型都包装成一个</a:t>
            </a:r>
            <a:r>
              <a:rPr lang="en-US" altLang="zh-CN" sz="2200" b="0" i="0">
                <a:effectLst/>
                <a:latin typeface="Helvetica Neue"/>
                <a:ea typeface="Helvetica Neue"/>
                <a:cs typeface="Helvetica Neue"/>
                <a:sym typeface="Helvetica Neue"/>
              </a:rPr>
              <a:t>ByteBuf</a:t>
            </a:r>
            <a:endParaRPr lang="en-US" altLang="zh-CN"/>
          </a:p>
          <a:p>
            <a:r>
              <a:rPr lang="zh-CN" altLang="en-US"/>
              <a:t>所以这样的例子不要太多，大家也可以借助</a:t>
            </a:r>
            <a:r>
              <a:rPr lang="en-US" altLang="zh-CN"/>
              <a:t>netty</a:t>
            </a:r>
            <a:r>
              <a:rPr lang="zh-CN" altLang="en-US"/>
              <a:t>来学习设计模式都是可以的。</a:t>
            </a:r>
            <a:endParaRPr lang="zh-CN" altLang="en-US" dirty="0"/>
          </a:p>
        </p:txBody>
      </p:sp>
    </p:spTree>
    <p:extLst>
      <p:ext uri="{BB962C8B-B14F-4D97-AF65-F5344CB8AC3E}">
        <p14:creationId xmlns:p14="http://schemas.microsoft.com/office/powerpoint/2010/main" val="16116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endParaRPr lang="zh-CN" altLang="en-US" dirty="0"/>
          </a:p>
          <a:p>
            <a:r>
              <a:rPr lang="zh-CN" altLang="en-US"/>
              <a:t>那除了代码本身写的不错外，</a:t>
            </a:r>
            <a:r>
              <a:rPr lang="en-US" altLang="zh-CN"/>
              <a:t>netty</a:t>
            </a:r>
            <a:r>
              <a:rPr lang="zh-CN" altLang="en-US"/>
              <a:t>又用了机器保障的方式来稳固质量，说白了，就是使用</a:t>
            </a:r>
            <a:r>
              <a:rPr lang="en-US" altLang="zh-CN"/>
              <a:t>Jenkins pipeline</a:t>
            </a:r>
            <a:r>
              <a:rPr lang="zh-CN" altLang="en-US"/>
              <a:t>配合</a:t>
            </a:r>
            <a:r>
              <a:rPr lang="en-US" altLang="zh-CN"/>
              <a:t>maven plugin</a:t>
            </a:r>
            <a:r>
              <a:rPr lang="zh-CN" altLang="en-US"/>
              <a:t>对每个提交的</a:t>
            </a:r>
            <a:r>
              <a:rPr lang="en-US" altLang="zh-CN"/>
              <a:t>PR</a:t>
            </a:r>
            <a:r>
              <a:rPr lang="zh-CN" altLang="en-US"/>
              <a:t>进行测试，如果通过了，才谈要不要</a:t>
            </a:r>
            <a:r>
              <a:rPr lang="en-US" altLang="zh-CN"/>
              <a:t>merge,</a:t>
            </a:r>
            <a:r>
              <a:rPr lang="zh-CN" altLang="en-US"/>
              <a:t>否则免谈。那么我们可以看到这个截图中，那这个</a:t>
            </a:r>
            <a:r>
              <a:rPr lang="en-US" altLang="zh-CN"/>
              <a:t>PR</a:t>
            </a:r>
            <a:r>
              <a:rPr lang="zh-CN" altLang="en-US"/>
              <a:t>在</a:t>
            </a:r>
            <a:r>
              <a:rPr lang="en-US" altLang="zh-CN"/>
              <a:t>java11</a:t>
            </a:r>
            <a:r>
              <a:rPr lang="zh-CN" altLang="en-US"/>
              <a:t>版本就没有通过测试。</a:t>
            </a:r>
            <a:endParaRPr lang="zh-CN" altLang="en-US" dirty="0"/>
          </a:p>
        </p:txBody>
      </p:sp>
    </p:spTree>
    <p:extLst>
      <p:ext uri="{BB962C8B-B14F-4D97-AF65-F5344CB8AC3E}">
        <p14:creationId xmlns:p14="http://schemas.microsoft.com/office/powerpoint/2010/main" val="41300666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endParaRPr lang="zh-CN" altLang="en-US" dirty="0"/>
          </a:p>
          <a:p>
            <a:r>
              <a:rPr lang="zh-CN" altLang="en-US"/>
              <a:t>那我们如果点进去看的话，就会非常清晰的看到，针对这个</a:t>
            </a:r>
            <a:r>
              <a:rPr lang="en-US" altLang="zh-CN"/>
              <a:t>pr</a:t>
            </a:r>
            <a:r>
              <a:rPr lang="zh-CN" altLang="en-US"/>
              <a:t>具体是哪个测试没有通过，那还是很方便的，所以通过机器保障的方式，可以省心不少，能帮我们发现代码问题甚至风格问题。</a:t>
            </a:r>
            <a:endParaRPr lang="zh-CN" altLang="en-US" dirty="0"/>
          </a:p>
        </p:txBody>
      </p:sp>
    </p:spTree>
    <p:extLst>
      <p:ext uri="{BB962C8B-B14F-4D97-AF65-F5344CB8AC3E}">
        <p14:creationId xmlns:p14="http://schemas.microsoft.com/office/powerpoint/2010/main" val="2847712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那第三个的呢是</a:t>
            </a:r>
            <a:r>
              <a:rPr lang="en-US" altLang="zh-CN"/>
              <a:t>stream</a:t>
            </a:r>
            <a:r>
              <a:rPr lang="zh-CN" altLang="en-US"/>
              <a:t>，和我们的实战案例中的</a:t>
            </a:r>
            <a:r>
              <a:rPr lang="en-US" altLang="zh-CN"/>
              <a:t>streamid</a:t>
            </a:r>
            <a:r>
              <a:rPr lang="zh-CN" altLang="en-US"/>
              <a:t>是一个东西，那它是用来将请求和响应对应起来的，这样可以利用响应分发来提高处理效率。</a:t>
            </a: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r>
              <a:rPr lang="en-US" altLang="zh-CN"/>
              <a:t>Data</a:t>
            </a:r>
            <a:r>
              <a:rPr lang="zh-CN" altLang="en-US"/>
              <a:t>就是一个</a:t>
            </a:r>
            <a:r>
              <a:rPr lang="en-US" altLang="zh-CN"/>
              <a:t>cql</a:t>
            </a:r>
            <a:r>
              <a:rPr lang="zh-CN" altLang="en-US"/>
              <a:t>语句</a:t>
            </a:r>
          </a:p>
        </p:txBody>
      </p:sp>
    </p:spTree>
    <p:extLst>
      <p:ext uri="{BB962C8B-B14F-4D97-AF65-F5344CB8AC3E}">
        <p14:creationId xmlns:p14="http://schemas.microsoft.com/office/powerpoint/2010/main" val="814502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endParaRPr lang="zh-CN" altLang="en-US" dirty="0"/>
          </a:p>
          <a:p>
            <a:r>
              <a:rPr lang="zh-CN" altLang="en-US"/>
              <a:t>那光有机器保障，肯定不行，因为机器毕竟是冰冷的，没有那么智能，所以呢，</a:t>
            </a:r>
            <a:r>
              <a:rPr lang="en-US" altLang="zh-CN"/>
              <a:t>netty</a:t>
            </a:r>
            <a:r>
              <a:rPr lang="zh-CN" altLang="en-US"/>
              <a:t>的人工保障优势就凸显出来了，那主要体现在代码审阅上，那经常看</a:t>
            </a:r>
            <a:r>
              <a:rPr lang="en-US" altLang="zh-CN"/>
              <a:t>pr</a:t>
            </a:r>
            <a:r>
              <a:rPr lang="zh-CN" altLang="en-US"/>
              <a:t>的话，我们经常可以看到这一对兄弟一问一答，</a:t>
            </a:r>
            <a:r>
              <a:rPr lang="en-US" altLang="zh-CN"/>
              <a:t>WDTY? LGTM</a:t>
            </a:r>
            <a:r>
              <a:rPr lang="zh-CN" altLang="en-US"/>
              <a:t>。对话虽断，但是意义深刻，多个人同时把关，让</a:t>
            </a:r>
            <a:r>
              <a:rPr lang="en-US" altLang="zh-CN"/>
              <a:t>netty</a:t>
            </a:r>
            <a:r>
              <a:rPr lang="zh-CN" altLang="en-US"/>
              <a:t>的代码质量有了有效的保障。</a:t>
            </a:r>
            <a:endParaRPr lang="zh-CN" altLang="en-US" dirty="0"/>
          </a:p>
        </p:txBody>
      </p:sp>
    </p:spTree>
    <p:extLst>
      <p:ext uri="{BB962C8B-B14F-4D97-AF65-F5344CB8AC3E}">
        <p14:creationId xmlns:p14="http://schemas.microsoft.com/office/powerpoint/2010/main" val="2480204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endParaRPr lang="zh-CN" altLang="en-US" dirty="0"/>
          </a:p>
          <a:p>
            <a:r>
              <a:rPr lang="zh-CN" altLang="en-US"/>
              <a:t>那第六点是说他易于使用，也易于扩展，那一个产品，一般有三个境界，能用，好用，爱用，那如果</a:t>
            </a:r>
            <a:r>
              <a:rPr lang="en-US" altLang="zh-CN"/>
              <a:t>netty</a:t>
            </a:r>
            <a:r>
              <a:rPr lang="zh-CN" altLang="en-US"/>
              <a:t>光性能好，但是不好用，那估计只能停留在能用的阶段，而无法做到爱用这个层次，更别谈能火起来，那怎么算好用呢？能用最小的代码实现最复杂的功能，让我们不加班，就是好用，这里给大家简单列了一下：</a:t>
            </a:r>
            <a:endParaRPr lang="en-US" altLang="zh-CN"/>
          </a:p>
          <a:p>
            <a:endParaRPr lang="en-US" altLang="zh-CN"/>
          </a:p>
          <a:p>
            <a:r>
              <a:rPr lang="zh-CN" altLang="en-US"/>
              <a:t>那总体来说，如果你用</a:t>
            </a:r>
            <a:r>
              <a:rPr lang="en-US" altLang="zh-CN"/>
              <a:t>netty</a:t>
            </a:r>
            <a:r>
              <a:rPr lang="zh-CN" altLang="en-US"/>
              <a:t>写代码，超过几百行，那肯定本身就有点奇怪了。</a:t>
            </a:r>
            <a:endParaRPr lang="zh-CN" altLang="en-US" dirty="0"/>
          </a:p>
        </p:txBody>
      </p:sp>
    </p:spTree>
    <p:extLst>
      <p:ext uri="{BB962C8B-B14F-4D97-AF65-F5344CB8AC3E}">
        <p14:creationId xmlns:p14="http://schemas.microsoft.com/office/powerpoint/2010/main" val="749359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 </a:t>
            </a:r>
            <a:endParaRPr lang="zh-CN" altLang="en-US" dirty="0"/>
          </a:p>
          <a:p>
            <a:r>
              <a:rPr lang="zh-CN" altLang="en-US"/>
              <a:t>那最后一点呢，是说</a:t>
            </a:r>
            <a:r>
              <a:rPr lang="en-US" altLang="zh-CN"/>
              <a:t>netty</a:t>
            </a:r>
            <a:r>
              <a:rPr lang="zh-CN" altLang="en-US"/>
              <a:t>不像其他小项目，它包含的知识特别广泛，让我们可以当做教科书来学习，那比如这里面就给大家列了一些知识点，我们来看一下：</a:t>
            </a:r>
            <a:endParaRPr lang="en-US" altLang="zh-CN"/>
          </a:p>
          <a:p>
            <a:r>
              <a:rPr lang="zh-CN" altLang="en-US"/>
              <a:t>那可以说它包罗万象，是一本活字典。</a:t>
            </a:r>
            <a:endParaRPr lang="en-US" altLang="zh-CN"/>
          </a:p>
          <a:p>
            <a:endParaRPr lang="en-US" altLang="zh-CN"/>
          </a:p>
          <a:p>
            <a:r>
              <a:rPr lang="zh-CN" altLang="en-US"/>
              <a:t>那这一节就介绍完了，我们简单做个小结。</a:t>
            </a:r>
            <a:endParaRPr lang="zh-CN" altLang="en-US" dirty="0"/>
          </a:p>
        </p:txBody>
      </p:sp>
    </p:spTree>
    <p:extLst>
      <p:ext uri="{BB962C8B-B14F-4D97-AF65-F5344CB8AC3E}">
        <p14:creationId xmlns:p14="http://schemas.microsoft.com/office/powerpoint/2010/main" val="40310695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25884357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1025009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1891333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25438253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2909621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3242449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比如</a:t>
            </a:r>
            <a:r>
              <a:rPr lang="en-US" altLang="zh-CN"/>
              <a:t>dubbo</a:t>
            </a:r>
            <a:r>
              <a:rPr lang="zh-CN" altLang="en-US"/>
              <a:t>当中的</a:t>
            </a:r>
            <a:r>
              <a:rPr lang="en-US" altLang="zh-CN"/>
              <a:t>dispatcher</a:t>
            </a:r>
            <a:r>
              <a:rPr lang="zh-CN" altLang="en-US"/>
              <a:t>也写错了</a:t>
            </a:r>
          </a:p>
        </p:txBody>
      </p:sp>
    </p:spTree>
    <p:extLst>
      <p:ext uri="{BB962C8B-B14F-4D97-AF65-F5344CB8AC3E}">
        <p14:creationId xmlns:p14="http://schemas.microsoft.com/office/powerpoint/2010/main" val="1792655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那我们先来总览下</a:t>
            </a:r>
            <a:r>
              <a:rPr lang="en-US" altLang="zh-CN"/>
              <a:t>cassandra</a:t>
            </a:r>
            <a:r>
              <a:rPr lang="zh-CN" altLang="en-US"/>
              <a:t>对</a:t>
            </a:r>
            <a:r>
              <a:rPr lang="en-US" altLang="zh-CN"/>
              <a:t>netty</a:t>
            </a:r>
            <a:r>
              <a:rPr lang="zh-CN" altLang="en-US"/>
              <a:t>的使用</a:t>
            </a:r>
          </a:p>
        </p:txBody>
      </p:sp>
    </p:spTree>
    <p:extLst>
      <p:ext uri="{BB962C8B-B14F-4D97-AF65-F5344CB8AC3E}">
        <p14:creationId xmlns:p14="http://schemas.microsoft.com/office/powerpoint/2010/main" val="32606576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37096019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举例：创建连接。释放连接</a:t>
            </a:r>
          </a:p>
        </p:txBody>
      </p:sp>
    </p:spTree>
    <p:extLst>
      <p:ext uri="{BB962C8B-B14F-4D97-AF65-F5344CB8AC3E}">
        <p14:creationId xmlns:p14="http://schemas.microsoft.com/office/powerpoint/2010/main" val="890051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认知摩擦</a:t>
            </a:r>
          </a:p>
        </p:txBody>
      </p:sp>
    </p:spTree>
    <p:extLst>
      <p:ext uri="{BB962C8B-B14F-4D97-AF65-F5344CB8AC3E}">
        <p14:creationId xmlns:p14="http://schemas.microsoft.com/office/powerpoint/2010/main" val="40528789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hlinkClick r:id="rId3"/>
              </a:rPr>
              <a:t>https://github.com/netty/netty/pull/9565/files</a:t>
            </a:r>
            <a:endParaRPr lang="zh-CN" altLang="en-US"/>
          </a:p>
        </p:txBody>
      </p:sp>
    </p:spTree>
    <p:extLst>
      <p:ext uri="{BB962C8B-B14F-4D97-AF65-F5344CB8AC3E}">
        <p14:creationId xmlns:p14="http://schemas.microsoft.com/office/powerpoint/2010/main" val="683739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36752712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33978417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15893229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18877104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3716082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3611835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然后我们来看下他的</a:t>
            </a:r>
            <a:r>
              <a:rPr lang="en-US" altLang="zh-CN"/>
              <a:t>pipe</a:t>
            </a:r>
            <a:r>
              <a:rPr lang="zh-CN" altLang="en-US"/>
              <a:t>。那</a:t>
            </a:r>
            <a:r>
              <a:rPr lang="en-US" altLang="zh-CN"/>
              <a:t>cassandra</a:t>
            </a:r>
            <a:r>
              <a:rPr lang="zh-CN" altLang="en-US"/>
              <a:t>的</a:t>
            </a:r>
            <a:r>
              <a:rPr lang="en-US" altLang="zh-CN"/>
              <a:t>pipeline</a:t>
            </a:r>
            <a:r>
              <a:rPr lang="zh-CN" altLang="en-US"/>
              <a:t>的核心是</a:t>
            </a:r>
            <a:r>
              <a:rPr lang="en-US" altLang="zh-CN" b="1"/>
              <a:t>3</a:t>
            </a:r>
            <a:r>
              <a:rPr lang="zh-CN" altLang="en-US" b="1"/>
              <a:t>组编解码器 </a:t>
            </a:r>
            <a:r>
              <a:rPr lang="en-US" altLang="zh-CN" b="1"/>
              <a:t>+ 1</a:t>
            </a:r>
            <a:r>
              <a:rPr lang="zh-CN" altLang="en-US" b="1"/>
              <a:t>个业务处理的</a:t>
            </a:r>
            <a:r>
              <a:rPr lang="en-US" altLang="zh-CN" b="1"/>
              <a:t>dispatcher handler.</a:t>
            </a:r>
            <a:r>
              <a:rPr lang="zh-CN" altLang="en-US"/>
              <a:t> 那其中的</a:t>
            </a:r>
            <a:r>
              <a:rPr lang="en-US" altLang="zh-CN"/>
              <a:t>2</a:t>
            </a:r>
            <a:r>
              <a:rPr lang="zh-CN" altLang="en-US"/>
              <a:t>组，我们在前面反复提到过，一个是处理粘包的，一个是将字节流转化成可操作的对象的，那</a:t>
            </a:r>
            <a:r>
              <a:rPr lang="en-US" altLang="zh-CN"/>
              <a:t>cassandra</a:t>
            </a:r>
            <a:r>
              <a:rPr lang="zh-CN" altLang="en-US"/>
              <a:t>多的一组，是压缩和解压缩的，那初了核心的</a:t>
            </a:r>
            <a:r>
              <a:rPr lang="en-US" altLang="zh-CN"/>
              <a:t>7</a:t>
            </a:r>
            <a:r>
              <a:rPr lang="zh-CN" altLang="en-US"/>
              <a:t>个</a:t>
            </a:r>
            <a:r>
              <a:rPr lang="en-US" altLang="zh-CN"/>
              <a:t>hanlder</a:t>
            </a:r>
            <a:r>
              <a:rPr lang="zh-CN" altLang="en-US"/>
              <a:t>之外，，还有一些</a:t>
            </a:r>
            <a:r>
              <a:rPr lang="en-US" altLang="zh-CN"/>
              <a:t>handler</a:t>
            </a:r>
            <a:r>
              <a:rPr lang="zh-CN" altLang="en-US" b="1"/>
              <a:t>， 比如这个</a:t>
            </a:r>
            <a:r>
              <a:rPr lang="en-US" altLang="zh-CN" b="1"/>
              <a:t>connection limit handler</a:t>
            </a:r>
            <a:r>
              <a:rPr lang="zh-CN" altLang="en-US"/>
              <a:t>，顾名思义，就是对连接数进行了限制，</a:t>
            </a:r>
            <a:r>
              <a:rPr lang="en-US" altLang="zh-CN"/>
              <a:t> </a:t>
            </a:r>
            <a:endParaRPr lang="zh-CN" altLang="en-US" b="1"/>
          </a:p>
        </p:txBody>
      </p:sp>
    </p:spTree>
    <p:extLst>
      <p:ext uri="{BB962C8B-B14F-4D97-AF65-F5344CB8AC3E}">
        <p14:creationId xmlns:p14="http://schemas.microsoft.com/office/powerpoint/2010/main" val="17092132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37782925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一叶障目只改其中一个</a:t>
            </a:r>
          </a:p>
        </p:txBody>
      </p:sp>
    </p:spTree>
    <p:extLst>
      <p:ext uri="{BB962C8B-B14F-4D97-AF65-F5344CB8AC3E}">
        <p14:creationId xmlns:p14="http://schemas.microsoft.com/office/powerpoint/2010/main" val="26952189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10757695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24147742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2429767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a:t>Aio</a:t>
            </a:r>
            <a:r>
              <a:rPr lang="zh-CN" altLang="en-US"/>
              <a:t>废弃的案例</a:t>
            </a:r>
          </a:p>
        </p:txBody>
      </p:sp>
    </p:spTree>
    <p:extLst>
      <p:ext uri="{BB962C8B-B14F-4D97-AF65-F5344CB8AC3E}">
        <p14:creationId xmlns:p14="http://schemas.microsoft.com/office/powerpoint/2010/main" val="663745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需要查下代码</a:t>
            </a:r>
            <a:r>
              <a:rPr lang="en-US" altLang="zh-CN"/>
              <a:t>review</a:t>
            </a:r>
            <a:r>
              <a:rPr lang="zh-CN" altLang="en-US"/>
              <a:t>一次看多少代码。写</a:t>
            </a:r>
            <a:r>
              <a:rPr lang="en-US" altLang="zh-CN"/>
              <a:t>20</a:t>
            </a:r>
            <a:r>
              <a:rPr lang="zh-CN" altLang="en-US"/>
              <a:t>万行，删</a:t>
            </a:r>
            <a:r>
              <a:rPr lang="en-US" altLang="zh-CN"/>
              <a:t>20</a:t>
            </a:r>
            <a:r>
              <a:rPr lang="zh-CN" altLang="en-US"/>
              <a:t>万行，总共贡献</a:t>
            </a:r>
            <a:r>
              <a:rPr lang="en-US" altLang="zh-CN"/>
              <a:t>40</a:t>
            </a:r>
            <a:r>
              <a:rPr lang="zh-CN" altLang="en-US"/>
              <a:t>万</a:t>
            </a:r>
          </a:p>
        </p:txBody>
      </p:sp>
    </p:spTree>
    <p:extLst>
      <p:ext uri="{BB962C8B-B14F-4D97-AF65-F5344CB8AC3E}">
        <p14:creationId xmlns:p14="http://schemas.microsoft.com/office/powerpoint/2010/main" val="3830295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需要查下代码</a:t>
            </a:r>
            <a:r>
              <a:rPr lang="en-US" altLang="zh-CN"/>
              <a:t>review</a:t>
            </a:r>
            <a:r>
              <a:rPr lang="zh-CN" altLang="en-US"/>
              <a:t>一次看多少代码。不是小熊煮蛋器的小熊，是一个软件开发，开发了代码评审工具</a:t>
            </a:r>
          </a:p>
        </p:txBody>
      </p:sp>
    </p:spTree>
    <p:extLst>
      <p:ext uri="{BB962C8B-B14F-4D97-AF65-F5344CB8AC3E}">
        <p14:creationId xmlns:p14="http://schemas.microsoft.com/office/powerpoint/2010/main" val="15265311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31467142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795219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那它的线程模型呢，比较容易理解，就是定义了一个</a:t>
            </a:r>
            <a:r>
              <a:rPr lang="en-US" altLang="zh-CN"/>
              <a:t>thread pool</a:t>
            </a:r>
            <a:r>
              <a:rPr lang="zh-CN" altLang="en-US"/>
              <a:t>，继承于</a:t>
            </a:r>
            <a:r>
              <a:rPr lang="en-US" altLang="zh-CN"/>
              <a:t>netty</a:t>
            </a:r>
            <a:r>
              <a:rPr lang="zh-CN" altLang="en-US"/>
              <a:t>的</a:t>
            </a:r>
            <a:r>
              <a:rPr lang="en-US" altLang="zh-CN"/>
              <a:t>EventExecutorGroup</a:t>
            </a:r>
            <a:r>
              <a:rPr lang="zh-CN" altLang="en-US"/>
              <a:t>，相当于业务处理是完全使用一个单独的线程池来处理的，那它的线程数和</a:t>
            </a:r>
            <a:r>
              <a:rPr lang="en-US" altLang="zh-CN"/>
              <a:t>QUEUE</a:t>
            </a:r>
            <a:r>
              <a:rPr lang="zh-CN" altLang="en-US"/>
              <a:t>等关键信息都可以配置，具有很大的灵活性。</a:t>
            </a:r>
          </a:p>
        </p:txBody>
      </p:sp>
    </p:spTree>
    <p:extLst>
      <p:ext uri="{BB962C8B-B14F-4D97-AF65-F5344CB8AC3E}">
        <p14:creationId xmlns:p14="http://schemas.microsoft.com/office/powerpoint/2010/main" val="4123907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课程回顾与总结</a:t>
            </a:r>
          </a:p>
        </p:txBody>
      </p:sp>
    </p:spTree>
    <p:extLst>
      <p:ext uri="{BB962C8B-B14F-4D97-AF65-F5344CB8AC3E}">
        <p14:creationId xmlns:p14="http://schemas.microsoft.com/office/powerpoint/2010/main" val="20850763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那首先我们来简单回顾下本课程，那本课程虽然有</a:t>
            </a:r>
            <a:r>
              <a:rPr lang="en-US" altLang="zh-CN"/>
              <a:t>6</a:t>
            </a:r>
            <a:r>
              <a:rPr lang="zh-CN" altLang="en-US"/>
              <a:t>章，但是可以划分为</a:t>
            </a:r>
            <a:r>
              <a:rPr lang="en-US" altLang="zh-CN"/>
              <a:t>4</a:t>
            </a:r>
            <a:r>
              <a:rPr lang="zh-CN" altLang="en-US"/>
              <a:t>个部分，第一部分，我们带着大家看了下</a:t>
            </a:r>
            <a:r>
              <a:rPr lang="en-US" altLang="zh-CN"/>
              <a:t>netty</a:t>
            </a:r>
            <a:r>
              <a:rPr lang="zh-CN" altLang="en-US"/>
              <a:t>的过去，现在与未来，从而对它的位置有了认识，然后呢，我们直接带着大家翻看了源码，具体而言，是从</a:t>
            </a:r>
            <a:r>
              <a:rPr lang="en-US" altLang="zh-CN"/>
              <a:t>7</a:t>
            </a:r>
            <a:r>
              <a:rPr lang="zh-CN" altLang="en-US"/>
              <a:t>个知识点，</a:t>
            </a:r>
            <a:r>
              <a:rPr lang="en-US" altLang="zh-CN"/>
              <a:t>7</a:t>
            </a:r>
            <a:r>
              <a:rPr lang="zh-CN" altLang="en-US"/>
              <a:t>个处理主线对照了</a:t>
            </a:r>
            <a:r>
              <a:rPr lang="en-US" altLang="zh-CN"/>
              <a:t>netty</a:t>
            </a:r>
            <a:r>
              <a:rPr lang="zh-CN" altLang="en-US"/>
              <a:t>的代码，这样我们大体知道</a:t>
            </a:r>
            <a:r>
              <a:rPr lang="en-US" altLang="zh-CN"/>
              <a:t>netty</a:t>
            </a:r>
            <a:r>
              <a:rPr lang="zh-CN" altLang="en-US"/>
              <a:t>的原理后，我们就进入了第三部分，也就是是实战部分，先写了一个案例，包含服务器端和客户端，然后基于</a:t>
            </a:r>
            <a:r>
              <a:rPr lang="en-US" altLang="zh-CN"/>
              <a:t>15</a:t>
            </a:r>
            <a:r>
              <a:rPr lang="zh-CN" altLang="en-US"/>
              <a:t>个改进手段，改进了这个案例的服务器端，那最后一部分呢，为了让大家避免闭门造车的写案例，我们又去翻阅、比较了下三大开源组件是怎么使用</a:t>
            </a:r>
            <a:r>
              <a:rPr lang="en-US" altLang="zh-CN"/>
              <a:t>netty</a:t>
            </a:r>
            <a:r>
              <a:rPr lang="zh-CN" altLang="en-US"/>
              <a:t>的，最后也总结下</a:t>
            </a:r>
            <a:r>
              <a:rPr lang="en-US" altLang="zh-CN"/>
              <a:t>netty</a:t>
            </a:r>
            <a:r>
              <a:rPr lang="zh-CN" altLang="en-US"/>
              <a:t>之美以及如何贡献代码给</a:t>
            </a:r>
            <a:r>
              <a:rPr lang="en-US" altLang="zh-CN"/>
              <a:t>netty</a:t>
            </a:r>
            <a:r>
              <a:rPr lang="zh-CN" altLang="en-US"/>
              <a:t>。那这</a:t>
            </a:r>
            <a:r>
              <a:rPr lang="en-US" altLang="zh-CN"/>
              <a:t>4</a:t>
            </a:r>
            <a:r>
              <a:rPr lang="zh-CN" altLang="en-US"/>
              <a:t>大部分就是本课程的核心内容。那有的同学可能觉得第二部分和第三部分可以反过来设计更好点，那总体来说，众口难调，大家可以正反都看一遍，就当复习了。</a:t>
            </a:r>
          </a:p>
        </p:txBody>
      </p:sp>
    </p:spTree>
    <p:extLst>
      <p:ext uri="{BB962C8B-B14F-4D97-AF65-F5344CB8AC3E}">
        <p14:creationId xmlns:p14="http://schemas.microsoft.com/office/powerpoint/2010/main" val="35952006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然后我们再看下进阶的学习建议，那首先呢，给大家推荐一些系统学习</a:t>
            </a:r>
            <a:r>
              <a:rPr lang="en-US" altLang="zh-CN"/>
              <a:t>netty</a:t>
            </a:r>
            <a:r>
              <a:rPr lang="zh-CN" altLang="en-US"/>
              <a:t>的书籍，可以分为三个部分：</a:t>
            </a: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r>
              <a:rPr lang="zh-CN" altLang="en-US"/>
              <a:t>因为大家都喜欢速成，</a:t>
            </a:r>
            <a:endParaRPr lang="en-US" altLang="zh-CN"/>
          </a:p>
          <a:p>
            <a:pPr marL="0" marR="0" lvl="0" indent="0" defTabSz="457200" eaLnBrk="1" fontAlgn="auto" latinLnBrk="0" hangingPunct="1">
              <a:lnSpc>
                <a:spcPct val="117999"/>
              </a:lnSpc>
              <a:spcBef>
                <a:spcPts val="0"/>
              </a:spcBef>
              <a:spcAft>
                <a:spcPts val="0"/>
              </a:spcAft>
              <a:buClrTx/>
              <a:buSzTx/>
              <a:buFontTx/>
              <a:buNone/>
              <a:tabLst/>
              <a:defRPr/>
            </a:pPr>
            <a:r>
              <a:rPr lang="zh-CN" altLang="en-US"/>
              <a:t>当然仁者见仁智者见智了。</a:t>
            </a:r>
          </a:p>
        </p:txBody>
      </p:sp>
    </p:spTree>
    <p:extLst>
      <p:ext uri="{BB962C8B-B14F-4D97-AF65-F5344CB8AC3E}">
        <p14:creationId xmlns:p14="http://schemas.microsoft.com/office/powerpoint/2010/main" val="42258506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那除了理论知识进阶外，我们的实践也需要进阶，所以这里给大家推荐几个扩展的实践，比如我们课程中没有演示的</a:t>
            </a:r>
            <a:r>
              <a:rPr lang="en-US" altLang="zh-CN"/>
              <a:t>udp</a:t>
            </a:r>
            <a:r>
              <a:rPr lang="zh-CN" altLang="en-US"/>
              <a:t>的编程，以及</a:t>
            </a:r>
            <a:r>
              <a:rPr lang="en-US" altLang="zh-CN"/>
              <a:t>web socket</a:t>
            </a:r>
            <a:r>
              <a:rPr lang="zh-CN" altLang="en-US"/>
              <a:t>编程等等，都可以实践一下，然后呢，大家也可以从现在开始有时间有兴趣的话，去研究的更细致点了，比如研究</a:t>
            </a:r>
            <a:r>
              <a:rPr lang="en-US" altLang="zh-CN"/>
              <a:t>netty</a:t>
            </a:r>
            <a:r>
              <a:rPr lang="zh-CN" altLang="en-US"/>
              <a:t>内存分配</a:t>
            </a:r>
            <a:r>
              <a:rPr lang="en-US" altLang="zh-CN"/>
              <a:t>jemalloc</a:t>
            </a:r>
            <a:r>
              <a:rPr lang="zh-CN" altLang="en-US"/>
              <a:t>等都是可以的。</a:t>
            </a:r>
          </a:p>
        </p:txBody>
      </p:sp>
    </p:spTree>
    <p:extLst>
      <p:ext uri="{BB962C8B-B14F-4D97-AF65-F5344CB8AC3E}">
        <p14:creationId xmlns:p14="http://schemas.microsoft.com/office/powerpoint/2010/main" val="3484003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a:t>那接下来我们来介绍下</a:t>
            </a:r>
            <a:r>
              <a:rPr lang="en-US" altLang="zh-CN"/>
              <a:t>cassandra</a:t>
            </a:r>
            <a:r>
              <a:rPr lang="zh-CN" altLang="en-US"/>
              <a:t>使用</a:t>
            </a:r>
            <a:r>
              <a:rPr lang="en-US" altLang="zh-CN"/>
              <a:t>netty</a:t>
            </a:r>
            <a:r>
              <a:rPr lang="zh-CN" altLang="en-US"/>
              <a:t>的五个技巧，首先我们来看下第一个技巧，那它在启动后，打印出了</a:t>
            </a:r>
            <a:r>
              <a:rPr lang="en-US" altLang="zh-CN"/>
              <a:t>netty</a:t>
            </a:r>
            <a:r>
              <a:rPr lang="zh-CN" altLang="en-US"/>
              <a:t>的版本信息，为什么要这么做呢？因为我们知道</a:t>
            </a:r>
            <a:r>
              <a:rPr lang="en-US" altLang="zh-CN"/>
              <a:t>netty</a:t>
            </a:r>
            <a:r>
              <a:rPr lang="zh-CN" altLang="en-US"/>
              <a:t>应用非常广泛，可能一个项目会依赖于</a:t>
            </a:r>
            <a:r>
              <a:rPr lang="en-US" altLang="zh-CN"/>
              <a:t>netty</a:t>
            </a:r>
            <a:r>
              <a:rPr lang="zh-CN" altLang="en-US"/>
              <a:t>的不同版本，那</a:t>
            </a:r>
            <a:r>
              <a:rPr lang="en-US" altLang="zh-CN"/>
              <a:t>maven</a:t>
            </a:r>
            <a:r>
              <a:rPr lang="zh-CN" altLang="en-US"/>
              <a:t>的依赖仲裁到底给我们选择了什么版本？我们在查问题的时候，很多时候是需要知道这个信息的，所以我们需要打印出来，那怎么获取版本信息呢？很简单，</a:t>
            </a:r>
            <a:r>
              <a:rPr lang="zh-CN" altLang="en-US" b="1"/>
              <a:t>直接调用</a:t>
            </a:r>
            <a:r>
              <a:rPr lang="en-US" altLang="zh-CN" b="1"/>
              <a:t>netty</a:t>
            </a:r>
            <a:r>
              <a:rPr lang="zh-CN" altLang="en-US" b="1"/>
              <a:t>提供的</a:t>
            </a:r>
            <a:r>
              <a:rPr lang="en-US" altLang="zh-CN" b="1">
                <a:solidFill>
                  <a:schemeClr val="tx1"/>
                </a:solidFill>
              </a:rPr>
              <a:t>version.identify.entryset</a:t>
            </a:r>
            <a:r>
              <a:rPr lang="zh-CN" altLang="en-US"/>
              <a:t>就可以了</a:t>
            </a:r>
            <a:r>
              <a:rPr lang="en-US" altLang="zh-CN"/>
              <a:t>. </a:t>
            </a:r>
            <a:r>
              <a:rPr lang="zh-CN" altLang="en-US"/>
              <a:t>它的实现也简单，就是</a:t>
            </a:r>
            <a:r>
              <a:rPr lang="en-US" altLang="zh-CN"/>
              <a:t>netty build</a:t>
            </a:r>
            <a:r>
              <a:rPr lang="zh-CN" altLang="en-US"/>
              <a:t>成</a:t>
            </a:r>
            <a:r>
              <a:rPr lang="en-US" altLang="zh-CN"/>
              <a:t>jar</a:t>
            </a:r>
            <a:r>
              <a:rPr lang="zh-CN" altLang="en-US"/>
              <a:t>的时候，</a:t>
            </a:r>
            <a:r>
              <a:rPr lang="zh-CN" altLang="en-US" b="1"/>
              <a:t>会产生一个</a:t>
            </a:r>
            <a:r>
              <a:rPr lang="en-US" altLang="zh-CN" b="1"/>
              <a:t>property</a:t>
            </a:r>
            <a:r>
              <a:rPr lang="zh-CN" altLang="en-US" b="1"/>
              <a:t>文件</a:t>
            </a:r>
            <a:r>
              <a:rPr lang="zh-CN" altLang="en-US"/>
              <a:t>，记录了</a:t>
            </a:r>
            <a:r>
              <a:rPr lang="zh-CN" altLang="en-US" b="1">
                <a:solidFill>
                  <a:schemeClr val="tx1"/>
                </a:solidFill>
              </a:rPr>
              <a:t>版本信息</a:t>
            </a:r>
            <a:r>
              <a:rPr lang="zh-CN" altLang="en-US"/>
              <a:t>，然后</a:t>
            </a:r>
            <a:r>
              <a:rPr lang="en-US" altLang="zh-CN"/>
              <a:t>netty</a:t>
            </a:r>
            <a:r>
              <a:rPr lang="zh-CN" altLang="en-US"/>
              <a:t>的</a:t>
            </a:r>
            <a:r>
              <a:rPr lang="en-US" altLang="zh-CN"/>
              <a:t>version</a:t>
            </a:r>
            <a:r>
              <a:rPr lang="zh-CN" altLang="en-US"/>
              <a:t>类直接解析出版本信息就可以了。</a:t>
            </a:r>
          </a:p>
        </p:txBody>
      </p:sp>
    </p:spTree>
    <p:extLst>
      <p:ext uri="{BB962C8B-B14F-4D97-AF65-F5344CB8AC3E}">
        <p14:creationId xmlns:p14="http://schemas.microsoft.com/office/powerpoint/2010/main" val="3925288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29" name="图像"/>
          <p:cNvSpPr>
            <a:spLocks noGrp="1"/>
          </p:cNvSpPr>
          <p:nvPr>
            <p:ph type="pic" idx="13"/>
          </p:nvPr>
        </p:nvSpPr>
        <p:spPr>
          <a:xfrm>
            <a:off x="6291470" y="1200150"/>
            <a:ext cx="17259303" cy="11506201"/>
          </a:xfrm>
          <a:prstGeom prst="rect">
            <a:avLst/>
          </a:prstGeom>
        </p:spPr>
        <p:txBody>
          <a:bodyPr lIns="91439" tIns="45719" rIns="91439" bIns="45719" anchor="t">
            <a:noAutofit/>
          </a:bodyPr>
          <a:lstStyle/>
          <a:p>
            <a:endParaRPr dirty="0"/>
          </a:p>
        </p:txBody>
      </p:sp>
      <p:sp>
        <p:nvSpPr>
          <p:cNvPr id="30" name="标题文本"/>
          <p:cNvSpPr txBox="1">
            <a:spLocks noGrp="1"/>
          </p:cNvSpPr>
          <p:nvPr>
            <p:ph type="title"/>
          </p:nvPr>
        </p:nvSpPr>
        <p:spPr>
          <a:xfrm>
            <a:off x="1651000" y="952500"/>
            <a:ext cx="10223500" cy="5549900"/>
          </a:xfrm>
          <a:prstGeom prst="rect">
            <a:avLst/>
          </a:prstGeom>
        </p:spPr>
        <p:txBody>
          <a:bodyPr anchor="b"/>
          <a:lstStyle>
            <a:lvl1pPr>
              <a:defRPr sz="450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libaba PuHuiTi"/>
              </a:defRPr>
            </a:lvl1pPr>
          </a:lstStyle>
          <a:p>
            <a:r>
              <a:rPr dirty="0" err="1"/>
              <a:t>标题文本</a:t>
            </a:r>
            <a:endParaRPr dirty="0"/>
          </a:p>
        </p:txBody>
      </p:sp>
      <p:sp>
        <p:nvSpPr>
          <p:cNvPr id="31" name="正文级别 1…"/>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marL="0" indent="0" algn="ctr">
              <a:spcBef>
                <a:spcPts val="0"/>
              </a:spcBef>
              <a:buSzTx/>
              <a:buNone/>
              <a:defRPr>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marL="0" indent="0" algn="ctr">
              <a:spcBef>
                <a:spcPts val="0"/>
              </a:spcBef>
              <a:buSzTx/>
              <a:buNone/>
              <a:defRPr>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marL="0" indent="0" algn="ctr">
              <a:spcBef>
                <a:spcPts val="0"/>
              </a:spcBef>
              <a:buSzTx/>
              <a:buNone/>
              <a:defRPr>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marL="0" indent="0" algn="ctr">
              <a:spcBef>
                <a:spcPts val="0"/>
              </a:spcBef>
              <a:buSzTx/>
              <a:buNone/>
              <a:defRPr>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32" name="幻灯片编号"/>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8" name="正文级别 1…"/>
          <p:cNvSpPr txBox="1">
            <a:spLocks noGrp="1"/>
          </p:cNvSpPr>
          <p:nvPr>
            <p:ph type="body" idx="1"/>
          </p:nvPr>
        </p:nvSpPr>
        <p:spPr>
          <a:prstGeom prst="rect">
            <a:avLst/>
          </a:prstGeom>
        </p:spPr>
        <p:txBody>
          <a:bodyPr/>
          <a:lstStyle>
            <a:lvl1pPr>
              <a:defRPr>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defRPr>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defRPr>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defRPr>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defRPr>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66" name="–Johnny Appleseed"/>
          <p:cNvSpPr txBox="1">
            <a:spLocks noGrp="1"/>
          </p:cNvSpPr>
          <p:nvPr>
            <p:ph type="body" sz="quarter" idx="13"/>
          </p:nvPr>
        </p:nvSpPr>
        <p:spPr>
          <a:xfrm>
            <a:off x="2387600" y="8953500"/>
            <a:ext cx="19621500" cy="487313"/>
          </a:xfrm>
          <a:prstGeom prst="rect">
            <a:avLst/>
          </a:prstGeom>
        </p:spPr>
        <p:txBody>
          <a:bodyPr anchor="t">
            <a:spAutoFit/>
          </a:bodyPr>
          <a:lstStyle>
            <a:lvl1pPr marL="0" indent="0" algn="ctr">
              <a:spcBef>
                <a:spcPts val="0"/>
              </a:spcBef>
              <a:buSzTx/>
              <a:buNone/>
              <a:defRPr sz="25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dirty="0"/>
              <a:t>–Johnny Appleseed</a:t>
            </a:r>
          </a:p>
        </p:txBody>
      </p:sp>
      <p:sp>
        <p:nvSpPr>
          <p:cNvPr id="67" name="“在此键入引文。”"/>
          <p:cNvSpPr txBox="1">
            <a:spLocks noGrp="1"/>
          </p:cNvSpPr>
          <p:nvPr>
            <p:ph type="body" sz="quarter" idx="14"/>
          </p:nvPr>
        </p:nvSpPr>
        <p:spPr>
          <a:xfrm>
            <a:off x="2387600" y="6146016"/>
            <a:ext cx="19621500" cy="687368"/>
          </a:xfrm>
          <a:prstGeom prst="rect">
            <a:avLst/>
          </a:prstGeom>
        </p:spPr>
        <p:txBody>
          <a:bodyPr>
            <a:spAutoFit/>
          </a:bodyPr>
          <a:lstStyle>
            <a:lvl1pPr marL="0" indent="0" algn="ctr">
              <a:spcBef>
                <a:spcPts val="0"/>
              </a:spcBef>
              <a:buSzTx/>
              <a:buNone/>
              <a:defRPr>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dirty="0"/>
              <a:t>“</a:t>
            </a:r>
            <a:r>
              <a:rPr dirty="0" err="1"/>
              <a:t>在此键入引文</a:t>
            </a:r>
            <a:r>
              <a:rPr dirty="0"/>
              <a:t>。”</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75" name="图像"/>
          <p:cNvSpPr>
            <a:spLocks noGrp="1"/>
          </p:cNvSpPr>
          <p:nvPr>
            <p:ph type="pic" idx="13"/>
          </p:nvPr>
        </p:nvSpPr>
        <p:spPr>
          <a:xfrm>
            <a:off x="0" y="0"/>
            <a:ext cx="24384000" cy="16264467"/>
          </a:xfrm>
          <a:prstGeom prst="rect">
            <a:avLst/>
          </a:prstGeom>
        </p:spPr>
        <p:txBody>
          <a:bodyPr lIns="91439" tIns="45719" rIns="91439" bIns="45719" anchor="t">
            <a:noAutofit/>
          </a:bodyPr>
          <a:lstStyle/>
          <a:p>
            <a:endParaRPr dirty="0"/>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9" name="标题文本"/>
          <p:cNvSpPr txBox="1">
            <a:spLocks noGrp="1"/>
          </p:cNvSpPr>
          <p:nvPr>
            <p:ph type="title"/>
          </p:nvPr>
        </p:nvSpPr>
        <p:spPr>
          <a:prstGeom prst="rect">
            <a:avLst/>
          </a:prstGeom>
        </p:spPr>
        <p:txBody>
          <a:bodyPr>
            <a:normAutofit/>
          </a:bodyPr>
          <a:lstStyle>
            <a:lvl1pPr>
              <a:defRPr sz="500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libaba PuHuiTi"/>
              </a:defRPr>
            </a:lvl1pPr>
          </a:lstStyle>
          <a:p>
            <a:r>
              <a:rPr dirty="0" err="1"/>
              <a:t>标题文本</a:t>
            </a:r>
            <a:endParaRPr dirty="0"/>
          </a:p>
        </p:txBody>
      </p:sp>
      <p:sp>
        <p:nvSpPr>
          <p:cNvPr id="40" name="正文级别 1…"/>
          <p:cNvSpPr txBox="1">
            <a:spLocks noGrp="1"/>
          </p:cNvSpPr>
          <p:nvPr>
            <p:ph type="body" idx="1"/>
          </p:nvPr>
        </p:nvSpPr>
        <p:spPr>
          <a:xfrm>
            <a:off x="2540000" y="3149600"/>
            <a:ext cx="17597971" cy="9296400"/>
          </a:xfrm>
          <a:prstGeom prst="rect">
            <a:avLst/>
          </a:prstGeom>
        </p:spPr>
        <p:txBody>
          <a:bodyPr anchor="t">
            <a:normAutofit/>
          </a:bodyPr>
          <a:lstStyle>
            <a:lvl1pPr>
              <a:lnSpc>
                <a:spcPct val="150000"/>
              </a:lnSpc>
              <a:defRPr sz="35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vl2pPr>
              <a:lnSpc>
                <a:spcPct val="150000"/>
              </a:lnSpc>
              <a:defRPr sz="35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2pPr>
            <a:lvl3pPr>
              <a:lnSpc>
                <a:spcPct val="150000"/>
              </a:lnSpc>
              <a:defRPr sz="35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3pPr>
            <a:lvl4pPr>
              <a:lnSpc>
                <a:spcPct val="150000"/>
              </a:lnSpc>
              <a:defRPr sz="35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4pPr>
            <a:lvl5pPr>
              <a:lnSpc>
                <a:spcPct val="150000"/>
              </a:lnSpc>
              <a:defRPr sz="3500">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08802908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1778000"/>
            <a:ext cx="21005800" cy="1016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2pPr marL="1270000" indent="-635000"/>
            <a:lvl3pPr marL="1905000" indent="-635000"/>
            <a:lvl4pPr marL="2540000" indent="-635000"/>
            <a:lvl5pPr marL="3175000" indent="-635000"/>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3" name="标题文本"/>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dirty="0" err="1"/>
              <a:t>标题文本</a:t>
            </a:r>
            <a:endParaRPr dirty="0"/>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dirty="0"/>
          </a:p>
        </p:txBody>
      </p:sp>
    </p:spTree>
  </p:cSld>
  <p:clrMap bg1="lt1" tx1="dk1" bg2="lt2" tx2="dk2" accent1="accent1" accent2="accent2" accent3="accent3" accent4="accent4" accent5="accent5" accent6="accent6" hlink="hlink" folHlink="folHlink"/>
  <p:sldLayoutIdLst>
    <p:sldLayoutId id="2147483651" r:id="rId1"/>
    <p:sldLayoutId id="2147483654" r:id="rId2"/>
    <p:sldLayoutId id="2147483655" r:id="rId3"/>
    <p:sldLayoutId id="2147483656" r:id="rId4"/>
    <p:sldLayoutId id="2147483657" r:id="rId5"/>
  </p:sldLayoutIdLst>
  <p:transition spd="med"/>
  <p:txStyles>
    <p:titleStyle>
      <a:lvl1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1pPr>
      <a:lvl2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tabLst/>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635000" marR="0" indent="-635000"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1pPr>
      <a:lvl2pPr marL="1137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2pPr>
      <a:lvl3pPr marL="1772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3pPr>
      <a:lvl4pPr marL="2407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4pPr>
      <a:lvl5pPr marL="3042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5pPr>
      <a:lvl6pPr marL="3677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6pPr>
      <a:lvl7pPr marL="4312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7pPr>
      <a:lvl8pPr marL="4947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8pPr>
      <a:lvl9pPr marL="5582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hyperlink" Target="https://hadoop.apache.org/docs/r1.0.4/webhdfs.html#GETFILECHECKSU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hyperlink" Target="https://db-engines.com/en/ranking"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b-engines.com/en/ranking/wide+column+store"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6.xml"/><Relationship Id="rId1" Type="http://schemas.openxmlformats.org/officeDocument/2006/relationships/slideLayout" Target="../slideLayouts/slideLayout5.xml"/><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hyperlink" Target="https://google.github.io/eng-practices/review/developer/small-cls.html" TargetMode="External"/><Relationship Id="rId2" Type="http://schemas.openxmlformats.org/officeDocument/2006/relationships/notesSlide" Target="../notesSlides/notesSlide77.xml"/><Relationship Id="rId1" Type="http://schemas.openxmlformats.org/officeDocument/2006/relationships/slideLayout" Target="../slideLayouts/slideLayout5.xml"/><Relationship Id="rId5" Type="http://schemas.openxmlformats.org/officeDocument/2006/relationships/image" Target="../media/image99.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章节标题">
            <a:extLst>
              <a:ext uri="{FF2B5EF4-FFF2-40B4-BE49-F238E27FC236}">
                <a16:creationId xmlns:a16="http://schemas.microsoft.com/office/drawing/2014/main" id="{752628A3-034E-4DEC-9AF6-C9D23B176C2E}"/>
              </a:ext>
            </a:extLst>
          </p:cNvPr>
          <p:cNvSpPr txBox="1">
            <a:spLocks noGrp="1"/>
          </p:cNvSpPr>
          <p:nvPr>
            <p:ph type="title"/>
          </p:nvPr>
        </p:nvSpPr>
        <p:spPr>
          <a:xfrm>
            <a:off x="1239520" y="4533900"/>
            <a:ext cx="21904960" cy="4648200"/>
          </a:xfrm>
        </p:spPr>
        <p:txBody>
          <a:bodyPr>
            <a:normAutofit/>
          </a:bodyPr>
          <a:lstStyle/>
          <a:p>
            <a:r>
              <a:rPr lang="zh-CN" altLang="en-US" sz="6800">
                <a:latin typeface="阿里巴巴普惠体 R" panose="00020600040101010101" pitchFamily="18" charset="-122"/>
                <a:ea typeface="阿里巴巴普惠体 R" panose="00020600040101010101" pitchFamily="18" charset="-122"/>
                <a:cs typeface="阿里巴巴普惠体 R" panose="00020600040101010101" pitchFamily="18" charset="-122"/>
              </a:rPr>
              <a:t>第六章：成长为 </a:t>
            </a:r>
            <a:r>
              <a:rPr lang="en-US" altLang="zh-CN" sz="6800">
                <a:latin typeface="阿里巴巴普惠体 R" panose="00020600040101010101" pitchFamily="18" charset="-122"/>
                <a:ea typeface="阿里巴巴普惠体 R" panose="00020600040101010101" pitchFamily="18" charset="-122"/>
                <a:cs typeface="阿里巴巴普惠体 R" panose="00020600040101010101" pitchFamily="18" charset="-122"/>
              </a:rPr>
              <a:t>Netty </a:t>
            </a:r>
            <a:r>
              <a:rPr lang="zh-CN" altLang="en-US" sz="6800">
                <a:latin typeface="阿里巴巴普惠体 R" panose="00020600040101010101" pitchFamily="18" charset="-122"/>
                <a:ea typeface="阿里巴巴普惠体 R" panose="00020600040101010101" pitchFamily="18" charset="-122"/>
                <a:cs typeface="阿里巴巴普惠体 R" panose="00020600040101010101" pitchFamily="18" charset="-122"/>
              </a:rPr>
              <a:t>的贡献者</a:t>
            </a:r>
            <a:endParaRPr lang="zh-CN" altLang="en-US" sz="68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3527234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Cassandra </a:t>
            </a:r>
            <a:r>
              <a:rPr lang="zh-CN" altLang="en-US"/>
              <a:t>中使用</a:t>
            </a:r>
            <a:r>
              <a:rPr lang="en-US" altLang="zh-CN"/>
              <a:t> Netty </a:t>
            </a:r>
            <a:r>
              <a:rPr lang="zh-CN" altLang="en-US"/>
              <a:t>的一些技巧</a:t>
            </a:r>
            <a:endParaRPr lang="en-US" altLang="zh-CN"/>
          </a:p>
        </p:txBody>
      </p:sp>
      <p:sp>
        <p:nvSpPr>
          <p:cNvPr id="95" name="正文1…"/>
          <p:cNvSpPr txBox="1">
            <a:spLocks noGrp="1"/>
          </p:cNvSpPr>
          <p:nvPr>
            <p:ph type="body" idx="1"/>
          </p:nvPr>
        </p:nvSpPr>
        <p:spPr/>
        <p:txBody>
          <a:bodyPr>
            <a:normAutofit/>
          </a:bodyPr>
          <a:lstStyle/>
          <a:p>
            <a:r>
              <a:rPr lang="zh-CN" altLang="en-US"/>
              <a:t>（</a:t>
            </a:r>
            <a:r>
              <a:rPr lang="en-US" altLang="zh-CN"/>
              <a:t>2</a:t>
            </a:r>
            <a:r>
              <a:rPr lang="zh-CN" altLang="en-US"/>
              <a:t>）配置是否启用 </a:t>
            </a:r>
            <a:r>
              <a:rPr lang="en-US" altLang="zh-CN"/>
              <a:t>Epoll</a:t>
            </a:r>
          </a:p>
          <a:p>
            <a:pPr lvl="1"/>
            <a:endParaRPr lang="en-US" altLang="zh-CN" dirty="0"/>
          </a:p>
        </p:txBody>
      </p:sp>
      <p:pic>
        <p:nvPicPr>
          <p:cNvPr id="2" name="图片 1">
            <a:extLst>
              <a:ext uri="{FF2B5EF4-FFF2-40B4-BE49-F238E27FC236}">
                <a16:creationId xmlns:a16="http://schemas.microsoft.com/office/drawing/2014/main" id="{EF670789-FB24-4598-9274-F95925292ACE}"/>
              </a:ext>
            </a:extLst>
          </p:cNvPr>
          <p:cNvPicPr>
            <a:picLocks noChangeAspect="1"/>
          </p:cNvPicPr>
          <p:nvPr/>
        </p:nvPicPr>
        <p:blipFill>
          <a:blip r:embed="rId3"/>
          <a:stretch>
            <a:fillRect/>
          </a:stretch>
        </p:blipFill>
        <p:spPr>
          <a:xfrm>
            <a:off x="6875584" y="4315247"/>
            <a:ext cx="9372303" cy="2819159"/>
          </a:xfrm>
          <a:prstGeom prst="rect">
            <a:avLst/>
          </a:prstGeom>
        </p:spPr>
      </p:pic>
      <p:pic>
        <p:nvPicPr>
          <p:cNvPr id="4" name="图片 3">
            <a:extLst>
              <a:ext uri="{FF2B5EF4-FFF2-40B4-BE49-F238E27FC236}">
                <a16:creationId xmlns:a16="http://schemas.microsoft.com/office/drawing/2014/main" id="{E5822E1A-520B-4D43-BACF-63D014938B6E}"/>
              </a:ext>
            </a:extLst>
          </p:cNvPr>
          <p:cNvPicPr>
            <a:picLocks noChangeAspect="1"/>
          </p:cNvPicPr>
          <p:nvPr/>
        </p:nvPicPr>
        <p:blipFill>
          <a:blip r:embed="rId4"/>
          <a:stretch>
            <a:fillRect/>
          </a:stretch>
        </p:blipFill>
        <p:spPr>
          <a:xfrm>
            <a:off x="1157986" y="8967949"/>
            <a:ext cx="22764091" cy="3875084"/>
          </a:xfrm>
          <a:prstGeom prst="rect">
            <a:avLst/>
          </a:prstGeom>
        </p:spPr>
      </p:pic>
      <p:sp>
        <p:nvSpPr>
          <p:cNvPr id="6" name="箭头: 下 5">
            <a:extLst>
              <a:ext uri="{FF2B5EF4-FFF2-40B4-BE49-F238E27FC236}">
                <a16:creationId xmlns:a16="http://schemas.microsoft.com/office/drawing/2014/main" id="{2E0380C4-867B-4818-BD69-B048C162A847}"/>
              </a:ext>
            </a:extLst>
          </p:cNvPr>
          <p:cNvSpPr/>
          <p:nvPr/>
        </p:nvSpPr>
        <p:spPr>
          <a:xfrm>
            <a:off x="11291674" y="7531439"/>
            <a:ext cx="309967" cy="712922"/>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24684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Cassandra </a:t>
            </a:r>
            <a:r>
              <a:rPr lang="zh-CN" altLang="en-US"/>
              <a:t>中使用</a:t>
            </a:r>
            <a:r>
              <a:rPr lang="en-US" altLang="zh-CN"/>
              <a:t> Netty </a:t>
            </a:r>
            <a:r>
              <a:rPr lang="zh-CN" altLang="en-US"/>
              <a:t>的一些技巧</a:t>
            </a:r>
          </a:p>
        </p:txBody>
      </p:sp>
      <p:sp>
        <p:nvSpPr>
          <p:cNvPr id="95" name="正文1…"/>
          <p:cNvSpPr txBox="1">
            <a:spLocks noGrp="1"/>
          </p:cNvSpPr>
          <p:nvPr>
            <p:ph type="body" idx="1"/>
          </p:nvPr>
        </p:nvSpPr>
        <p:spPr>
          <a:xfrm>
            <a:off x="2540000" y="3149600"/>
            <a:ext cx="17597971" cy="9296400"/>
          </a:xfrm>
        </p:spPr>
        <p:txBody>
          <a:bodyPr>
            <a:normAutofit/>
          </a:bodyPr>
          <a:lstStyle/>
          <a:p>
            <a:r>
              <a:rPr lang="zh-CN" altLang="en-US"/>
              <a:t>（</a:t>
            </a:r>
            <a:r>
              <a:rPr lang="en-US" altLang="zh-CN"/>
              <a:t>3</a:t>
            </a:r>
            <a:r>
              <a:rPr lang="zh-CN" altLang="en-US"/>
              <a:t>）自动判断要不要启用 </a:t>
            </a:r>
            <a:r>
              <a:rPr lang="en-US" altLang="zh-CN"/>
              <a:t>SSL: </a:t>
            </a:r>
            <a:r>
              <a:rPr lang="zh-CN" altLang="en-US" sz="3600"/>
              <a:t>类似 </a:t>
            </a:r>
            <a:r>
              <a:rPr lang="en-US" altLang="zh-CN" sz="3600"/>
              <a:t>io.netty.handler.ssl.OptionalSslHandler </a:t>
            </a:r>
            <a:endParaRPr lang="zh-CN" altLang="en-US" sz="3600"/>
          </a:p>
          <a:p>
            <a:endParaRPr lang="en-US" altLang="zh-CN"/>
          </a:p>
          <a:p>
            <a:endParaRPr lang="en-US" altLang="zh-CN"/>
          </a:p>
          <a:p>
            <a:endParaRPr lang="en-US" altLang="zh-CN"/>
          </a:p>
          <a:p>
            <a:pPr lvl="1"/>
            <a:endParaRPr lang="en-US" altLang="zh-CN" dirty="0"/>
          </a:p>
        </p:txBody>
      </p:sp>
      <p:pic>
        <p:nvPicPr>
          <p:cNvPr id="6" name="图片 5">
            <a:extLst>
              <a:ext uri="{FF2B5EF4-FFF2-40B4-BE49-F238E27FC236}">
                <a16:creationId xmlns:a16="http://schemas.microsoft.com/office/drawing/2014/main" id="{0D916814-F746-4C9F-A786-1D72F677E825}"/>
              </a:ext>
            </a:extLst>
          </p:cNvPr>
          <p:cNvPicPr>
            <a:picLocks noChangeAspect="1"/>
          </p:cNvPicPr>
          <p:nvPr/>
        </p:nvPicPr>
        <p:blipFill>
          <a:blip r:embed="rId3"/>
          <a:stretch>
            <a:fillRect/>
          </a:stretch>
        </p:blipFill>
        <p:spPr>
          <a:xfrm>
            <a:off x="168318" y="4302947"/>
            <a:ext cx="15029535" cy="9296400"/>
          </a:xfrm>
          <a:prstGeom prst="rect">
            <a:avLst/>
          </a:prstGeom>
        </p:spPr>
      </p:pic>
      <p:pic>
        <p:nvPicPr>
          <p:cNvPr id="5" name="图片 4">
            <a:extLst>
              <a:ext uri="{FF2B5EF4-FFF2-40B4-BE49-F238E27FC236}">
                <a16:creationId xmlns:a16="http://schemas.microsoft.com/office/drawing/2014/main" id="{2EA7E302-5D1B-4F69-A14F-FE7B7DEB036E}"/>
              </a:ext>
            </a:extLst>
          </p:cNvPr>
          <p:cNvPicPr>
            <a:picLocks noChangeAspect="1"/>
          </p:cNvPicPr>
          <p:nvPr/>
        </p:nvPicPr>
        <p:blipFill>
          <a:blip r:embed="rId4"/>
          <a:stretch>
            <a:fillRect/>
          </a:stretch>
        </p:blipFill>
        <p:spPr>
          <a:xfrm>
            <a:off x="15732205" y="8058409"/>
            <a:ext cx="8483477" cy="1785476"/>
          </a:xfrm>
          <a:prstGeom prst="rect">
            <a:avLst/>
          </a:prstGeom>
        </p:spPr>
      </p:pic>
      <p:sp>
        <p:nvSpPr>
          <p:cNvPr id="7" name="箭头: 右 6">
            <a:extLst>
              <a:ext uri="{FF2B5EF4-FFF2-40B4-BE49-F238E27FC236}">
                <a16:creationId xmlns:a16="http://schemas.microsoft.com/office/drawing/2014/main" id="{DCE4B2B6-F972-4D20-BE92-8ED6C9245666}"/>
              </a:ext>
            </a:extLst>
          </p:cNvPr>
          <p:cNvSpPr/>
          <p:nvPr/>
        </p:nvSpPr>
        <p:spPr>
          <a:xfrm>
            <a:off x="6617711" y="8951147"/>
            <a:ext cx="9218644" cy="20191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302841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Cassandra </a:t>
            </a:r>
            <a:r>
              <a:rPr lang="zh-CN" altLang="en-US"/>
              <a:t>中使用</a:t>
            </a:r>
            <a:r>
              <a:rPr lang="en-US" altLang="zh-CN"/>
              <a:t> Netty </a:t>
            </a:r>
            <a:r>
              <a:rPr lang="zh-CN" altLang="en-US"/>
              <a:t>的一些技巧</a:t>
            </a:r>
          </a:p>
        </p:txBody>
      </p:sp>
      <p:sp>
        <p:nvSpPr>
          <p:cNvPr id="95" name="正文1…"/>
          <p:cNvSpPr txBox="1">
            <a:spLocks noGrp="1"/>
          </p:cNvSpPr>
          <p:nvPr>
            <p:ph type="body" idx="1"/>
          </p:nvPr>
        </p:nvSpPr>
        <p:spPr>
          <a:xfrm>
            <a:off x="2540000" y="3149600"/>
            <a:ext cx="18475158" cy="9296400"/>
          </a:xfrm>
        </p:spPr>
        <p:txBody>
          <a:bodyPr>
            <a:normAutofit/>
          </a:bodyPr>
          <a:lstStyle/>
          <a:p>
            <a:r>
              <a:rPr lang="zh-CN" altLang="en-US"/>
              <a:t>（</a:t>
            </a:r>
            <a:r>
              <a:rPr lang="en-US" altLang="zh-CN"/>
              <a:t>4</a:t>
            </a:r>
            <a:r>
              <a:rPr lang="zh-CN" altLang="en-US"/>
              <a:t>）控制连接总数和单个 </a:t>
            </a:r>
            <a:r>
              <a:rPr lang="en-US" altLang="zh-CN"/>
              <a:t>IP </a:t>
            </a:r>
            <a:r>
              <a:rPr lang="zh-CN" altLang="en-US"/>
              <a:t>连接数：区别于 </a:t>
            </a:r>
            <a:r>
              <a:rPr lang="en-US" altLang="zh-CN"/>
              <a:t>io.netty.handler.ipfilter.UniqueIpFilter</a:t>
            </a:r>
          </a:p>
          <a:p>
            <a:endParaRPr lang="en-US" altLang="zh-CN"/>
          </a:p>
          <a:p>
            <a:pPr lvl="1"/>
            <a:endParaRPr lang="en-US" altLang="zh-CN" dirty="0"/>
          </a:p>
        </p:txBody>
      </p:sp>
      <p:pic>
        <p:nvPicPr>
          <p:cNvPr id="3" name="图片 2">
            <a:extLst>
              <a:ext uri="{FF2B5EF4-FFF2-40B4-BE49-F238E27FC236}">
                <a16:creationId xmlns:a16="http://schemas.microsoft.com/office/drawing/2014/main" id="{A0D7C345-06C9-48AA-8ACC-E570203EF146}"/>
              </a:ext>
            </a:extLst>
          </p:cNvPr>
          <p:cNvPicPr>
            <a:picLocks noChangeAspect="1"/>
          </p:cNvPicPr>
          <p:nvPr/>
        </p:nvPicPr>
        <p:blipFill>
          <a:blip r:embed="rId3"/>
          <a:stretch>
            <a:fillRect/>
          </a:stretch>
        </p:blipFill>
        <p:spPr>
          <a:xfrm>
            <a:off x="5268428" y="4105275"/>
            <a:ext cx="14184027" cy="9610725"/>
          </a:xfrm>
          <a:prstGeom prst="rect">
            <a:avLst/>
          </a:prstGeom>
        </p:spPr>
      </p:pic>
    </p:spTree>
    <p:extLst>
      <p:ext uri="{BB962C8B-B14F-4D97-AF65-F5344CB8AC3E}">
        <p14:creationId xmlns:p14="http://schemas.microsoft.com/office/powerpoint/2010/main" val="878541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Cassandra </a:t>
            </a:r>
            <a:r>
              <a:rPr lang="zh-CN" altLang="en-US"/>
              <a:t>中使用</a:t>
            </a:r>
            <a:r>
              <a:rPr lang="en-US" altLang="zh-CN"/>
              <a:t> Netty </a:t>
            </a:r>
            <a:r>
              <a:rPr lang="zh-CN" altLang="en-US"/>
              <a:t>的一些技巧</a:t>
            </a:r>
          </a:p>
        </p:txBody>
      </p:sp>
      <p:sp>
        <p:nvSpPr>
          <p:cNvPr id="95" name="正文1…"/>
          <p:cNvSpPr txBox="1">
            <a:spLocks noGrp="1"/>
          </p:cNvSpPr>
          <p:nvPr>
            <p:ph type="body" idx="1"/>
          </p:nvPr>
        </p:nvSpPr>
        <p:spPr>
          <a:xfrm>
            <a:off x="2540000" y="3149600"/>
            <a:ext cx="21844000" cy="9296400"/>
          </a:xfrm>
        </p:spPr>
        <p:txBody>
          <a:bodyPr>
            <a:normAutofit/>
          </a:bodyPr>
          <a:lstStyle/>
          <a:p>
            <a:r>
              <a:rPr lang="zh-CN" altLang="en-US"/>
              <a:t>（</a:t>
            </a:r>
            <a:r>
              <a:rPr lang="en-US" altLang="zh-CN"/>
              <a:t>5</a:t>
            </a:r>
            <a:r>
              <a:rPr lang="zh-CN" altLang="en-US"/>
              <a:t>）减少 </a:t>
            </a:r>
            <a:r>
              <a:rPr lang="en-US" altLang="zh-CN"/>
              <a:t>flush</a:t>
            </a:r>
            <a:r>
              <a:rPr lang="zh-CN" altLang="en-US"/>
              <a:t> 次数（考虑时间）：</a:t>
            </a:r>
            <a:r>
              <a:rPr lang="en-US" altLang="zh-CN"/>
              <a:t>org.apache.cassandra.transport.Message.Dispatcher.Flusher</a:t>
            </a:r>
          </a:p>
          <a:p>
            <a:endParaRPr lang="en-US" altLang="zh-CN"/>
          </a:p>
          <a:p>
            <a:pPr lvl="1"/>
            <a:endParaRPr lang="en-US" altLang="zh-CN" dirty="0"/>
          </a:p>
        </p:txBody>
      </p:sp>
      <p:pic>
        <p:nvPicPr>
          <p:cNvPr id="4" name="图片 3">
            <a:extLst>
              <a:ext uri="{FF2B5EF4-FFF2-40B4-BE49-F238E27FC236}">
                <a16:creationId xmlns:a16="http://schemas.microsoft.com/office/drawing/2014/main" id="{CE57B5AE-016B-49C3-9C6C-173CCCE4543D}"/>
              </a:ext>
            </a:extLst>
          </p:cNvPr>
          <p:cNvPicPr>
            <a:picLocks noChangeAspect="1"/>
          </p:cNvPicPr>
          <p:nvPr/>
        </p:nvPicPr>
        <p:blipFill>
          <a:blip r:embed="rId3"/>
          <a:stretch>
            <a:fillRect/>
          </a:stretch>
        </p:blipFill>
        <p:spPr>
          <a:xfrm>
            <a:off x="6004413" y="4044871"/>
            <a:ext cx="11321060" cy="9671129"/>
          </a:xfrm>
          <a:prstGeom prst="rect">
            <a:avLst/>
          </a:prstGeom>
        </p:spPr>
      </p:pic>
    </p:spTree>
    <p:extLst>
      <p:ext uri="{BB962C8B-B14F-4D97-AF65-F5344CB8AC3E}">
        <p14:creationId xmlns:p14="http://schemas.microsoft.com/office/powerpoint/2010/main" val="3628993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如何使用 </a:t>
            </a:r>
            <a:r>
              <a:rPr lang="en-US" altLang="zh-CN"/>
              <a:t>Netty</a:t>
            </a:r>
            <a:r>
              <a:rPr lang="zh-CN" altLang="en-US"/>
              <a:t>？</a:t>
            </a:r>
          </a:p>
        </p:txBody>
      </p:sp>
      <p:sp>
        <p:nvSpPr>
          <p:cNvPr id="95" name="正文1…"/>
          <p:cNvSpPr txBox="1">
            <a:spLocks noGrp="1"/>
          </p:cNvSpPr>
          <p:nvPr>
            <p:ph type="body" idx="1"/>
          </p:nvPr>
        </p:nvSpPr>
        <p:spPr/>
        <p:txBody>
          <a:bodyPr>
            <a:normAutofit fontScale="92500" lnSpcReduction="20000"/>
          </a:bodyPr>
          <a:lstStyle/>
          <a:p>
            <a:r>
              <a:rPr lang="en-US" altLang="zh-CN"/>
              <a:t>Dubbo </a:t>
            </a:r>
            <a:r>
              <a:rPr lang="zh-CN" altLang="en-US"/>
              <a:t>是什么？</a:t>
            </a:r>
            <a:endParaRPr lang="en-US" altLang="zh-CN"/>
          </a:p>
          <a:p>
            <a:r>
              <a:rPr lang="en-US" altLang="zh-CN"/>
              <a:t>Dubbo </a:t>
            </a:r>
            <a:r>
              <a:rPr lang="zh-CN" altLang="en-US"/>
              <a:t>传输数据结构</a:t>
            </a:r>
            <a:endParaRPr lang="en-US" altLang="zh-CN"/>
          </a:p>
          <a:p>
            <a:r>
              <a:rPr lang="en-US" altLang="zh-CN"/>
              <a:t>Dubbo </a:t>
            </a:r>
            <a:r>
              <a:rPr lang="zh-CN" altLang="en-US"/>
              <a:t>使用 </a:t>
            </a:r>
            <a:r>
              <a:rPr lang="en-US" altLang="zh-CN"/>
              <a:t>Netty </a:t>
            </a:r>
            <a:r>
              <a:rPr lang="zh-CN" altLang="en-US"/>
              <a:t>概况</a:t>
            </a:r>
            <a:endParaRPr lang="en-US" altLang="zh-CN"/>
          </a:p>
          <a:p>
            <a:pPr lvl="1"/>
            <a:r>
              <a:rPr lang="zh-CN" altLang="en-US"/>
              <a:t>总览</a:t>
            </a:r>
            <a:endParaRPr lang="en-US" altLang="zh-CN"/>
          </a:p>
          <a:p>
            <a:pPr lvl="1"/>
            <a:r>
              <a:rPr lang="en-US" altLang="zh-CN"/>
              <a:t>Pipeline</a:t>
            </a:r>
          </a:p>
          <a:p>
            <a:pPr lvl="1"/>
            <a:r>
              <a:rPr lang="zh-CN" altLang="en-US"/>
              <a:t>线程模型</a:t>
            </a:r>
            <a:endParaRPr lang="en-US" altLang="zh-CN"/>
          </a:p>
          <a:p>
            <a:r>
              <a:rPr lang="en-US" altLang="zh-CN"/>
              <a:t>Dubbo </a:t>
            </a:r>
            <a:r>
              <a:rPr lang="zh-CN" altLang="en-US"/>
              <a:t>使用</a:t>
            </a:r>
            <a:r>
              <a:rPr lang="en-US" altLang="zh-CN"/>
              <a:t> Netty </a:t>
            </a:r>
            <a:r>
              <a:rPr lang="zh-CN" altLang="en-US"/>
              <a:t>的一些技巧</a:t>
            </a:r>
            <a:endParaRPr lang="en-US" altLang="zh-CN"/>
          </a:p>
          <a:p>
            <a:pPr lvl="1"/>
            <a:endParaRPr lang="en-US" altLang="zh-CN" dirty="0"/>
          </a:p>
        </p:txBody>
      </p:sp>
      <p:pic>
        <p:nvPicPr>
          <p:cNvPr id="2" name="图片 1">
            <a:extLst>
              <a:ext uri="{FF2B5EF4-FFF2-40B4-BE49-F238E27FC236}">
                <a16:creationId xmlns:a16="http://schemas.microsoft.com/office/drawing/2014/main" id="{1DD2ACBA-D815-4B58-8445-9A7F5F8AB0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192000" y="5715000"/>
            <a:ext cx="9407767" cy="2285999"/>
          </a:xfrm>
          <a:prstGeom prst="rect">
            <a:avLst/>
          </a:prstGeom>
        </p:spPr>
      </p:pic>
    </p:spTree>
    <p:extLst>
      <p:ext uri="{BB962C8B-B14F-4D97-AF65-F5344CB8AC3E}">
        <p14:creationId xmlns:p14="http://schemas.microsoft.com/office/powerpoint/2010/main" val="1882490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是什么？</a:t>
            </a:r>
            <a:endParaRPr lang="en-US" altLang="zh-CN"/>
          </a:p>
        </p:txBody>
      </p:sp>
      <p:sp>
        <p:nvSpPr>
          <p:cNvPr id="95" name="正文1…"/>
          <p:cNvSpPr txBox="1">
            <a:spLocks noGrp="1"/>
          </p:cNvSpPr>
          <p:nvPr>
            <p:ph type="body" idx="1"/>
          </p:nvPr>
        </p:nvSpPr>
        <p:spPr>
          <a:xfrm>
            <a:off x="2540000" y="2641600"/>
            <a:ext cx="18298695" cy="9296400"/>
          </a:xfrm>
        </p:spPr>
        <p:txBody>
          <a:bodyPr>
            <a:normAutofit/>
          </a:bodyPr>
          <a:lstStyle/>
          <a:p>
            <a:r>
              <a:rPr lang="en-US" altLang="zh-CN"/>
              <a:t>2008</a:t>
            </a:r>
            <a:r>
              <a:rPr lang="zh-CN" altLang="en-US"/>
              <a:t>年诞生，一款高性能、轻量级的开源 </a:t>
            </a:r>
            <a:r>
              <a:rPr lang="en-US" altLang="zh-CN"/>
              <a:t>Java </a:t>
            </a:r>
            <a:r>
              <a:rPr lang="en-US" altLang="zh-CN">
                <a:solidFill>
                  <a:srgbClr val="FF0000"/>
                </a:solidFill>
              </a:rPr>
              <a:t>RPC </a:t>
            </a:r>
            <a:r>
              <a:rPr lang="zh-CN" altLang="en-US">
                <a:solidFill>
                  <a:srgbClr val="FF0000"/>
                </a:solidFill>
              </a:rPr>
              <a:t>框架</a:t>
            </a:r>
            <a:r>
              <a:rPr lang="zh-CN" altLang="en-US"/>
              <a:t>，源于阿里巴巴，它提供了三大核心能力：面向接口的远程方法调用，智能容错和负载均衡，以及</a:t>
            </a:r>
            <a:r>
              <a:rPr lang="zh-CN" altLang="en-US">
                <a:solidFill>
                  <a:schemeClr val="tx1"/>
                </a:solidFill>
              </a:rPr>
              <a:t>服务自动注册和发现</a:t>
            </a:r>
            <a:r>
              <a:rPr lang="zh-CN" altLang="en-US"/>
              <a:t>。</a:t>
            </a:r>
            <a:endParaRPr lang="en-US" altLang="zh-CN" dirty="0"/>
          </a:p>
        </p:txBody>
      </p:sp>
      <p:pic>
        <p:nvPicPr>
          <p:cNvPr id="2" name="图片 1">
            <a:extLst>
              <a:ext uri="{FF2B5EF4-FFF2-40B4-BE49-F238E27FC236}">
                <a16:creationId xmlns:a16="http://schemas.microsoft.com/office/drawing/2014/main" id="{2BCE4724-89D4-4D56-B0EE-2E19516A08E3}"/>
              </a:ext>
            </a:extLst>
          </p:cNvPr>
          <p:cNvPicPr>
            <a:picLocks noChangeAspect="1"/>
          </p:cNvPicPr>
          <p:nvPr/>
        </p:nvPicPr>
        <p:blipFill>
          <a:blip r:embed="rId3"/>
          <a:stretch>
            <a:fillRect/>
          </a:stretch>
        </p:blipFill>
        <p:spPr>
          <a:xfrm>
            <a:off x="5938501" y="4616754"/>
            <a:ext cx="11945438" cy="8546796"/>
          </a:xfrm>
          <a:prstGeom prst="rect">
            <a:avLst/>
          </a:prstGeom>
        </p:spPr>
      </p:pic>
    </p:spTree>
    <p:extLst>
      <p:ext uri="{BB962C8B-B14F-4D97-AF65-F5344CB8AC3E}">
        <p14:creationId xmlns:p14="http://schemas.microsoft.com/office/powerpoint/2010/main" val="346336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传输数据结构</a:t>
            </a:r>
            <a:endParaRPr lang="en-US" altLang="zh-CN"/>
          </a:p>
        </p:txBody>
      </p:sp>
      <p:pic>
        <p:nvPicPr>
          <p:cNvPr id="2" name="图片 1">
            <a:extLst>
              <a:ext uri="{FF2B5EF4-FFF2-40B4-BE49-F238E27FC236}">
                <a16:creationId xmlns:a16="http://schemas.microsoft.com/office/drawing/2014/main" id="{0AB3F025-861A-43EF-A03D-1C63E753C968}"/>
              </a:ext>
            </a:extLst>
          </p:cNvPr>
          <p:cNvPicPr>
            <a:picLocks noChangeAspect="1"/>
          </p:cNvPicPr>
          <p:nvPr/>
        </p:nvPicPr>
        <p:blipFill>
          <a:blip r:embed="rId3"/>
          <a:stretch>
            <a:fillRect/>
          </a:stretch>
        </p:blipFill>
        <p:spPr>
          <a:xfrm>
            <a:off x="1689100" y="2641600"/>
            <a:ext cx="20386440" cy="9164327"/>
          </a:xfrm>
          <a:prstGeom prst="rect">
            <a:avLst/>
          </a:prstGeom>
        </p:spPr>
      </p:pic>
    </p:spTree>
    <p:extLst>
      <p:ext uri="{BB962C8B-B14F-4D97-AF65-F5344CB8AC3E}">
        <p14:creationId xmlns:p14="http://schemas.microsoft.com/office/powerpoint/2010/main" val="1197530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使用 </a:t>
            </a:r>
            <a:r>
              <a:rPr lang="en-US" altLang="zh-CN"/>
              <a:t>Netty </a:t>
            </a:r>
            <a:r>
              <a:rPr lang="zh-CN" altLang="en-US"/>
              <a:t>概况</a:t>
            </a:r>
            <a:endParaRPr lang="en-US" altLang="zh-CN"/>
          </a:p>
        </p:txBody>
      </p:sp>
      <p:sp>
        <p:nvSpPr>
          <p:cNvPr id="95" name="正文1…"/>
          <p:cNvSpPr txBox="1">
            <a:spLocks noGrp="1"/>
          </p:cNvSpPr>
          <p:nvPr>
            <p:ph type="body" idx="1"/>
          </p:nvPr>
        </p:nvSpPr>
        <p:spPr/>
        <p:txBody>
          <a:bodyPr>
            <a:normAutofit/>
          </a:bodyPr>
          <a:lstStyle/>
          <a:p>
            <a:endParaRPr lang="en-US" altLang="zh-CN"/>
          </a:p>
        </p:txBody>
      </p:sp>
      <p:pic>
        <p:nvPicPr>
          <p:cNvPr id="3" name="图片 2">
            <a:extLst>
              <a:ext uri="{FF2B5EF4-FFF2-40B4-BE49-F238E27FC236}">
                <a16:creationId xmlns:a16="http://schemas.microsoft.com/office/drawing/2014/main" id="{E2118F37-6DC0-4080-A4DB-E36190F67A57}"/>
              </a:ext>
            </a:extLst>
          </p:cNvPr>
          <p:cNvPicPr>
            <a:picLocks noChangeAspect="1"/>
          </p:cNvPicPr>
          <p:nvPr/>
        </p:nvPicPr>
        <p:blipFill>
          <a:blip r:embed="rId3"/>
          <a:stretch>
            <a:fillRect/>
          </a:stretch>
        </p:blipFill>
        <p:spPr>
          <a:xfrm>
            <a:off x="2076326" y="2136276"/>
            <a:ext cx="20231347" cy="11323048"/>
          </a:xfrm>
          <a:prstGeom prst="rect">
            <a:avLst/>
          </a:prstGeom>
        </p:spPr>
      </p:pic>
    </p:spTree>
    <p:extLst>
      <p:ext uri="{BB962C8B-B14F-4D97-AF65-F5344CB8AC3E}">
        <p14:creationId xmlns:p14="http://schemas.microsoft.com/office/powerpoint/2010/main" val="751234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使用 </a:t>
            </a:r>
            <a:r>
              <a:rPr lang="en-US" altLang="zh-CN"/>
              <a:t>Netty </a:t>
            </a:r>
            <a:r>
              <a:rPr lang="zh-CN" altLang="en-US"/>
              <a:t>概况</a:t>
            </a:r>
            <a:endParaRPr lang="en-US" altLang="zh-CN"/>
          </a:p>
        </p:txBody>
      </p:sp>
      <p:sp>
        <p:nvSpPr>
          <p:cNvPr id="95" name="正文1…"/>
          <p:cNvSpPr txBox="1">
            <a:spLocks noGrp="1"/>
          </p:cNvSpPr>
          <p:nvPr>
            <p:ph type="body" idx="1"/>
          </p:nvPr>
        </p:nvSpPr>
        <p:spPr/>
        <p:txBody>
          <a:bodyPr>
            <a:normAutofit/>
          </a:bodyPr>
          <a:lstStyle/>
          <a:p>
            <a:r>
              <a:rPr lang="en-US" altLang="zh-CN"/>
              <a:t>Pipeline</a:t>
            </a:r>
          </a:p>
        </p:txBody>
      </p:sp>
      <p:pic>
        <p:nvPicPr>
          <p:cNvPr id="3" name="图片 2">
            <a:extLst>
              <a:ext uri="{FF2B5EF4-FFF2-40B4-BE49-F238E27FC236}">
                <a16:creationId xmlns:a16="http://schemas.microsoft.com/office/drawing/2014/main" id="{B6649386-C958-4ED0-BB09-3E19AA75666F}"/>
              </a:ext>
            </a:extLst>
          </p:cNvPr>
          <p:cNvPicPr>
            <a:picLocks noChangeAspect="1"/>
          </p:cNvPicPr>
          <p:nvPr/>
        </p:nvPicPr>
        <p:blipFill>
          <a:blip r:embed="rId3"/>
          <a:stretch>
            <a:fillRect/>
          </a:stretch>
        </p:blipFill>
        <p:spPr>
          <a:xfrm>
            <a:off x="744435" y="4236201"/>
            <a:ext cx="22895129" cy="8209799"/>
          </a:xfrm>
          <a:prstGeom prst="rect">
            <a:avLst/>
          </a:prstGeom>
        </p:spPr>
      </p:pic>
    </p:spTree>
    <p:extLst>
      <p:ext uri="{BB962C8B-B14F-4D97-AF65-F5344CB8AC3E}">
        <p14:creationId xmlns:p14="http://schemas.microsoft.com/office/powerpoint/2010/main" val="3853345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使用 </a:t>
            </a:r>
            <a:r>
              <a:rPr lang="en-US" altLang="zh-CN"/>
              <a:t>Netty </a:t>
            </a:r>
            <a:r>
              <a:rPr lang="zh-CN" altLang="en-US"/>
              <a:t>概况</a:t>
            </a:r>
            <a:endParaRPr lang="en-US" altLang="zh-CN"/>
          </a:p>
        </p:txBody>
      </p:sp>
      <p:sp>
        <p:nvSpPr>
          <p:cNvPr id="95" name="正文1…"/>
          <p:cNvSpPr txBox="1">
            <a:spLocks noGrp="1"/>
          </p:cNvSpPr>
          <p:nvPr>
            <p:ph type="body" idx="1"/>
          </p:nvPr>
        </p:nvSpPr>
        <p:spPr>
          <a:xfrm>
            <a:off x="2540000" y="3149600"/>
            <a:ext cx="20560632" cy="9296400"/>
          </a:xfrm>
        </p:spPr>
        <p:txBody>
          <a:bodyPr>
            <a:normAutofit/>
          </a:bodyPr>
          <a:lstStyle/>
          <a:p>
            <a:r>
              <a:rPr lang="en-US" altLang="zh-CN"/>
              <a:t>Thread</a:t>
            </a:r>
          </a:p>
          <a:p>
            <a:endParaRPr lang="en-US" altLang="zh-CN"/>
          </a:p>
          <a:p>
            <a:endParaRPr lang="en-US" altLang="zh-CN"/>
          </a:p>
          <a:p>
            <a:endParaRPr lang="en-US" altLang="zh-CN"/>
          </a:p>
          <a:p>
            <a:r>
              <a:rPr lang="en-US" altLang="zh-CN"/>
              <a:t>&lt;dubbo:protocol name=“dubbo” port=“9090” server=“netty” client=“netty” </a:t>
            </a:r>
            <a:r>
              <a:rPr lang="en-US" altLang="zh-CN">
                <a:solidFill>
                  <a:schemeClr val="tx1"/>
                </a:solidFill>
              </a:rPr>
              <a:t>codec=“dubbo” </a:t>
            </a:r>
            <a:r>
              <a:rPr lang="en-US" altLang="zh-CN">
                <a:solidFill>
                  <a:srgbClr val="FF0000"/>
                </a:solidFill>
              </a:rPr>
              <a:t>dispatcher=“all"  threadpool=“fixed” </a:t>
            </a:r>
            <a:r>
              <a:rPr lang="en-US" altLang="zh-CN"/>
              <a:t>threads=“100” queues=“0” </a:t>
            </a:r>
            <a:r>
              <a:rPr lang="en-US" altLang="zh-CN">
                <a:solidFill>
                  <a:schemeClr val="tx1"/>
                </a:solidFill>
              </a:rPr>
              <a:t>iothreads</a:t>
            </a:r>
            <a:r>
              <a:rPr lang="en-US" altLang="zh-CN"/>
              <a:t>=“9” buffer=“8192” accepts=“1000” payload=“8388608” /&gt;</a:t>
            </a:r>
          </a:p>
          <a:p>
            <a:endParaRPr lang="en-US" altLang="zh-CN"/>
          </a:p>
        </p:txBody>
      </p:sp>
      <p:pic>
        <p:nvPicPr>
          <p:cNvPr id="4" name="图片 3">
            <a:extLst>
              <a:ext uri="{FF2B5EF4-FFF2-40B4-BE49-F238E27FC236}">
                <a16:creationId xmlns:a16="http://schemas.microsoft.com/office/drawing/2014/main" id="{2C7EF1F2-8AD2-427F-92E5-D938C6656674}"/>
              </a:ext>
            </a:extLst>
          </p:cNvPr>
          <p:cNvPicPr>
            <a:picLocks noChangeAspect="1"/>
          </p:cNvPicPr>
          <p:nvPr/>
        </p:nvPicPr>
        <p:blipFill>
          <a:blip r:embed="rId3"/>
          <a:stretch>
            <a:fillRect/>
          </a:stretch>
        </p:blipFill>
        <p:spPr>
          <a:xfrm>
            <a:off x="3822192" y="5023793"/>
            <a:ext cx="16733520" cy="3832219"/>
          </a:xfrm>
          <a:prstGeom prst="rect">
            <a:avLst/>
          </a:prstGeom>
        </p:spPr>
      </p:pic>
    </p:spTree>
    <p:extLst>
      <p:ext uri="{BB962C8B-B14F-4D97-AF65-F5344CB8AC3E}">
        <p14:creationId xmlns:p14="http://schemas.microsoft.com/office/powerpoint/2010/main" val="379722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Cassandra </a:t>
            </a:r>
            <a:r>
              <a:rPr lang="zh-CN" altLang="en-US"/>
              <a:t>如何使用 </a:t>
            </a:r>
            <a:r>
              <a:rPr lang="en-US" altLang="zh-CN"/>
              <a:t>Netty</a:t>
            </a:r>
            <a:r>
              <a:rPr lang="zh-CN" altLang="en-US"/>
              <a:t>？</a:t>
            </a:r>
          </a:p>
        </p:txBody>
      </p:sp>
      <p:sp>
        <p:nvSpPr>
          <p:cNvPr id="95" name="正文1…"/>
          <p:cNvSpPr txBox="1">
            <a:spLocks noGrp="1"/>
          </p:cNvSpPr>
          <p:nvPr>
            <p:ph type="body" idx="1"/>
          </p:nvPr>
        </p:nvSpPr>
        <p:spPr>
          <a:xfrm>
            <a:off x="2540000" y="2641600"/>
            <a:ext cx="17597971" cy="10052050"/>
          </a:xfrm>
        </p:spPr>
        <p:txBody>
          <a:bodyPr>
            <a:normAutofit lnSpcReduction="10000"/>
          </a:bodyPr>
          <a:lstStyle/>
          <a:p>
            <a:r>
              <a:rPr lang="en-US" altLang="zh-CN"/>
              <a:t>Cassandra </a:t>
            </a:r>
            <a:r>
              <a:rPr lang="zh-CN" altLang="en-US"/>
              <a:t>是什么？</a:t>
            </a:r>
            <a:endParaRPr lang="en-US" altLang="zh-CN"/>
          </a:p>
          <a:p>
            <a:r>
              <a:rPr lang="en-US" altLang="zh-CN"/>
              <a:t>Cassandra </a:t>
            </a:r>
            <a:r>
              <a:rPr lang="zh-CN" altLang="en-US"/>
              <a:t>传输数据结构</a:t>
            </a:r>
            <a:endParaRPr lang="en-US" altLang="zh-CN"/>
          </a:p>
          <a:p>
            <a:r>
              <a:rPr lang="en-US" altLang="zh-CN"/>
              <a:t>Cassandra </a:t>
            </a:r>
            <a:r>
              <a:rPr lang="zh-CN" altLang="en-US"/>
              <a:t>使用 </a:t>
            </a:r>
            <a:r>
              <a:rPr lang="en-US" altLang="zh-CN"/>
              <a:t>Netty </a:t>
            </a:r>
            <a:r>
              <a:rPr lang="zh-CN" altLang="en-US"/>
              <a:t>概况</a:t>
            </a:r>
            <a:endParaRPr lang="en-US" altLang="zh-CN"/>
          </a:p>
          <a:p>
            <a:pPr lvl="1"/>
            <a:r>
              <a:rPr lang="zh-CN" altLang="en-US"/>
              <a:t>总览</a:t>
            </a:r>
            <a:endParaRPr lang="en-US" altLang="zh-CN"/>
          </a:p>
          <a:p>
            <a:pPr lvl="1"/>
            <a:r>
              <a:rPr lang="en-US" altLang="zh-CN"/>
              <a:t>Pipeline</a:t>
            </a:r>
          </a:p>
          <a:p>
            <a:pPr lvl="1"/>
            <a:r>
              <a:rPr lang="zh-CN" altLang="en-US"/>
              <a:t>线程模型</a:t>
            </a:r>
            <a:endParaRPr lang="en-US" altLang="zh-CN"/>
          </a:p>
          <a:p>
            <a:r>
              <a:rPr lang="en-US" altLang="zh-CN"/>
              <a:t>Cassandra </a:t>
            </a:r>
            <a:r>
              <a:rPr lang="zh-CN" altLang="en-US"/>
              <a:t>使用</a:t>
            </a:r>
            <a:r>
              <a:rPr lang="en-US" altLang="zh-CN"/>
              <a:t> Netty </a:t>
            </a:r>
            <a:r>
              <a:rPr lang="zh-CN" altLang="en-US"/>
              <a:t>的一些技巧</a:t>
            </a:r>
            <a:endParaRPr lang="en-US" altLang="zh-CN"/>
          </a:p>
          <a:p>
            <a:pPr lvl="1"/>
            <a:endParaRPr lang="en-US" altLang="zh-CN" dirty="0"/>
          </a:p>
        </p:txBody>
      </p:sp>
      <p:pic>
        <p:nvPicPr>
          <p:cNvPr id="5" name="图片 4">
            <a:extLst>
              <a:ext uri="{FF2B5EF4-FFF2-40B4-BE49-F238E27FC236}">
                <a16:creationId xmlns:a16="http://schemas.microsoft.com/office/drawing/2014/main" id="{B1859B61-FD1A-4DDC-ACA7-4A68218D4D91}"/>
              </a:ext>
            </a:extLst>
          </p:cNvPr>
          <p:cNvPicPr>
            <a:picLocks noChangeAspect="1"/>
          </p:cNvPicPr>
          <p:nvPr/>
        </p:nvPicPr>
        <p:blipFill>
          <a:blip r:embed="rId3"/>
          <a:stretch>
            <a:fillRect/>
          </a:stretch>
        </p:blipFill>
        <p:spPr>
          <a:xfrm>
            <a:off x="13533120" y="4547861"/>
            <a:ext cx="7106037" cy="4813334"/>
          </a:xfrm>
          <a:prstGeom prst="rect">
            <a:avLst/>
          </a:prstGeom>
        </p:spPr>
      </p:pic>
    </p:spTree>
    <p:extLst>
      <p:ext uri="{BB962C8B-B14F-4D97-AF65-F5344CB8AC3E}">
        <p14:creationId xmlns:p14="http://schemas.microsoft.com/office/powerpoint/2010/main" val="521089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使用 </a:t>
            </a:r>
            <a:r>
              <a:rPr lang="en-US" altLang="zh-CN"/>
              <a:t>Netty </a:t>
            </a:r>
            <a:r>
              <a:rPr lang="zh-CN" altLang="en-US"/>
              <a:t>概况</a:t>
            </a:r>
            <a:endParaRPr lang="en-US" altLang="zh-CN"/>
          </a:p>
        </p:txBody>
      </p:sp>
      <p:sp>
        <p:nvSpPr>
          <p:cNvPr id="95" name="正文1…"/>
          <p:cNvSpPr txBox="1">
            <a:spLocks noGrp="1"/>
          </p:cNvSpPr>
          <p:nvPr>
            <p:ph type="body" idx="1"/>
          </p:nvPr>
        </p:nvSpPr>
        <p:spPr>
          <a:xfrm>
            <a:off x="2540000" y="3149600"/>
            <a:ext cx="20560632" cy="9296400"/>
          </a:xfrm>
        </p:spPr>
        <p:txBody>
          <a:bodyPr>
            <a:normAutofit/>
          </a:bodyPr>
          <a:lstStyle/>
          <a:p>
            <a:r>
              <a:rPr lang="zh-CN" altLang="en-US"/>
              <a:t>执行方式</a:t>
            </a:r>
            <a:endParaRPr lang="en-US" altLang="zh-CN"/>
          </a:p>
          <a:p>
            <a:endParaRPr lang="en-US" altLang="zh-CN"/>
          </a:p>
          <a:p>
            <a:r>
              <a:rPr lang="zh-CN" altLang="en-US"/>
              <a:t>线程</a:t>
            </a:r>
            <a:endParaRPr lang="en-US" altLang="zh-CN"/>
          </a:p>
        </p:txBody>
      </p:sp>
      <p:pic>
        <p:nvPicPr>
          <p:cNvPr id="5" name="图片 4">
            <a:extLst>
              <a:ext uri="{FF2B5EF4-FFF2-40B4-BE49-F238E27FC236}">
                <a16:creationId xmlns:a16="http://schemas.microsoft.com/office/drawing/2014/main" id="{CCD26A3E-3389-4CDF-ACA2-D49C6B7282C6}"/>
              </a:ext>
            </a:extLst>
          </p:cNvPr>
          <p:cNvPicPr>
            <a:picLocks noChangeAspect="1"/>
          </p:cNvPicPr>
          <p:nvPr/>
        </p:nvPicPr>
        <p:blipFill>
          <a:blip r:embed="rId3"/>
          <a:stretch>
            <a:fillRect/>
          </a:stretch>
        </p:blipFill>
        <p:spPr>
          <a:xfrm>
            <a:off x="1283368" y="8915328"/>
            <a:ext cx="22568976" cy="3302143"/>
          </a:xfrm>
          <a:prstGeom prst="rect">
            <a:avLst/>
          </a:prstGeom>
        </p:spPr>
      </p:pic>
      <p:pic>
        <p:nvPicPr>
          <p:cNvPr id="2" name="图片 1">
            <a:extLst>
              <a:ext uri="{FF2B5EF4-FFF2-40B4-BE49-F238E27FC236}">
                <a16:creationId xmlns:a16="http://schemas.microsoft.com/office/drawing/2014/main" id="{741EC901-89C5-48CC-9634-4255D1684A31}"/>
              </a:ext>
            </a:extLst>
          </p:cNvPr>
          <p:cNvPicPr>
            <a:picLocks noChangeAspect="1"/>
          </p:cNvPicPr>
          <p:nvPr/>
        </p:nvPicPr>
        <p:blipFill>
          <a:blip r:embed="rId4"/>
          <a:stretch>
            <a:fillRect/>
          </a:stretch>
        </p:blipFill>
        <p:spPr>
          <a:xfrm>
            <a:off x="1162550" y="4028181"/>
            <a:ext cx="22689794" cy="3188165"/>
          </a:xfrm>
          <a:prstGeom prst="rect">
            <a:avLst/>
          </a:prstGeom>
        </p:spPr>
      </p:pic>
    </p:spTree>
    <p:extLst>
      <p:ext uri="{BB962C8B-B14F-4D97-AF65-F5344CB8AC3E}">
        <p14:creationId xmlns:p14="http://schemas.microsoft.com/office/powerpoint/2010/main" val="2201555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中使用</a:t>
            </a:r>
            <a:r>
              <a:rPr lang="en-US" altLang="zh-CN"/>
              <a:t> Netty </a:t>
            </a:r>
            <a:r>
              <a:rPr lang="zh-CN" altLang="en-US"/>
              <a:t>的一些技巧</a:t>
            </a:r>
            <a:endParaRPr lang="en-US" altLang="zh-CN"/>
          </a:p>
        </p:txBody>
      </p:sp>
      <p:sp>
        <p:nvSpPr>
          <p:cNvPr id="95" name="正文1…"/>
          <p:cNvSpPr txBox="1">
            <a:spLocks noGrp="1"/>
          </p:cNvSpPr>
          <p:nvPr>
            <p:ph type="body" idx="1"/>
          </p:nvPr>
        </p:nvSpPr>
        <p:spPr>
          <a:xfrm>
            <a:off x="2540000" y="2641600"/>
            <a:ext cx="21272499" cy="9296400"/>
          </a:xfrm>
        </p:spPr>
        <p:txBody>
          <a:bodyPr>
            <a:normAutofit/>
          </a:bodyPr>
          <a:lstStyle/>
          <a:p>
            <a:r>
              <a:rPr lang="zh-CN" altLang="en-US"/>
              <a:t>（</a:t>
            </a:r>
            <a:r>
              <a:rPr lang="en-US" altLang="zh-CN"/>
              <a:t>1</a:t>
            </a:r>
            <a:r>
              <a:rPr lang="zh-CN" altLang="en-US"/>
              <a:t>）配置驱动：直接取值</a:t>
            </a:r>
            <a:endParaRPr lang="en-US" altLang="zh-CN"/>
          </a:p>
          <a:p>
            <a:pPr marL="0" indent="0">
              <a:buNone/>
            </a:pPr>
            <a:r>
              <a:rPr lang="en-US" altLang="zh-CN"/>
              <a:t>&lt;dubbo:protocol name=“dubbo” port=“9090” server=“netty” client=“netty” codec=“dubbo” serialization=“hessian2” charset=“UTF-8” threadpool=“fixed” threads=“100” queues=“0” </a:t>
            </a:r>
            <a:r>
              <a:rPr lang="en-US" altLang="zh-CN">
                <a:solidFill>
                  <a:srgbClr val="FF0000"/>
                </a:solidFill>
              </a:rPr>
              <a:t>iothreads</a:t>
            </a:r>
            <a:r>
              <a:rPr lang="en-US" altLang="zh-CN"/>
              <a:t>=“9” buffer=“8192” accepts=“1000” payload=“8388608” /&gt;</a:t>
            </a:r>
          </a:p>
          <a:p>
            <a:endParaRPr lang="en-US" altLang="zh-CN"/>
          </a:p>
          <a:p>
            <a:pPr lvl="1"/>
            <a:endParaRPr lang="en-US" altLang="zh-CN" dirty="0"/>
          </a:p>
        </p:txBody>
      </p:sp>
      <p:pic>
        <p:nvPicPr>
          <p:cNvPr id="5" name="图片 4">
            <a:extLst>
              <a:ext uri="{FF2B5EF4-FFF2-40B4-BE49-F238E27FC236}">
                <a16:creationId xmlns:a16="http://schemas.microsoft.com/office/drawing/2014/main" id="{617C3869-5295-4DBA-825A-BF44A6968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7664450"/>
            <a:ext cx="24266581" cy="3874351"/>
          </a:xfrm>
          <a:prstGeom prst="rect">
            <a:avLst/>
          </a:prstGeom>
        </p:spPr>
      </p:pic>
    </p:spTree>
    <p:extLst>
      <p:ext uri="{BB962C8B-B14F-4D97-AF65-F5344CB8AC3E}">
        <p14:creationId xmlns:p14="http://schemas.microsoft.com/office/powerpoint/2010/main" val="3251448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中使用</a:t>
            </a:r>
            <a:r>
              <a:rPr lang="en-US" altLang="zh-CN"/>
              <a:t> Netty </a:t>
            </a:r>
            <a:r>
              <a:rPr lang="zh-CN" altLang="en-US"/>
              <a:t>的一些技巧</a:t>
            </a:r>
            <a:endParaRPr lang="en-US" altLang="zh-CN"/>
          </a:p>
        </p:txBody>
      </p:sp>
      <p:sp>
        <p:nvSpPr>
          <p:cNvPr id="95" name="正文1…"/>
          <p:cNvSpPr txBox="1">
            <a:spLocks noGrp="1"/>
          </p:cNvSpPr>
          <p:nvPr>
            <p:ph type="body" idx="1"/>
          </p:nvPr>
        </p:nvSpPr>
        <p:spPr>
          <a:xfrm>
            <a:off x="2540000" y="2641600"/>
            <a:ext cx="21844000" cy="9296400"/>
          </a:xfrm>
        </p:spPr>
        <p:txBody>
          <a:bodyPr>
            <a:normAutofit/>
          </a:bodyPr>
          <a:lstStyle/>
          <a:p>
            <a:r>
              <a:rPr lang="zh-CN" altLang="en-US"/>
              <a:t>（</a:t>
            </a:r>
            <a:r>
              <a:rPr lang="en-US" altLang="zh-CN"/>
              <a:t>1</a:t>
            </a:r>
            <a:r>
              <a:rPr lang="zh-CN" altLang="en-US"/>
              <a:t>）配置驱动：</a:t>
            </a:r>
            <a:r>
              <a:rPr lang="en-US" altLang="zh-CN"/>
              <a:t>Dubbo SPI </a:t>
            </a:r>
            <a:r>
              <a:rPr lang="zh-CN" altLang="en-US"/>
              <a:t>方式获取</a:t>
            </a:r>
            <a:endParaRPr lang="en-US" altLang="zh-CN"/>
          </a:p>
          <a:p>
            <a:pPr marL="0" indent="0">
              <a:buNone/>
            </a:pPr>
            <a:r>
              <a:rPr lang="en-US" altLang="zh-CN"/>
              <a:t>&lt;dubbo:protocol name=“dubbo” port=“9090” server=“netty” </a:t>
            </a:r>
            <a:r>
              <a:rPr lang="en-US" altLang="zh-CN">
                <a:solidFill>
                  <a:srgbClr val="FF0000"/>
                </a:solidFill>
              </a:rPr>
              <a:t>codec=“dubbo”</a:t>
            </a:r>
            <a:r>
              <a:rPr lang="en-US" altLang="zh-CN"/>
              <a:t> /&gt;</a:t>
            </a:r>
          </a:p>
          <a:p>
            <a:endParaRPr lang="en-US" altLang="zh-CN"/>
          </a:p>
          <a:p>
            <a:pPr lvl="1"/>
            <a:endParaRPr lang="en-US" altLang="zh-CN" dirty="0"/>
          </a:p>
        </p:txBody>
      </p:sp>
      <p:pic>
        <p:nvPicPr>
          <p:cNvPr id="2" name="图片 1">
            <a:extLst>
              <a:ext uri="{FF2B5EF4-FFF2-40B4-BE49-F238E27FC236}">
                <a16:creationId xmlns:a16="http://schemas.microsoft.com/office/drawing/2014/main" id="{251D1310-9F78-4AD7-98CF-3EB17F3BBC8D}"/>
              </a:ext>
            </a:extLst>
          </p:cNvPr>
          <p:cNvPicPr>
            <a:picLocks noChangeAspect="1"/>
          </p:cNvPicPr>
          <p:nvPr/>
        </p:nvPicPr>
        <p:blipFill>
          <a:blip r:embed="rId3"/>
          <a:stretch>
            <a:fillRect/>
          </a:stretch>
        </p:blipFill>
        <p:spPr>
          <a:xfrm>
            <a:off x="2745873" y="7840059"/>
            <a:ext cx="17797646" cy="5875941"/>
          </a:xfrm>
          <a:prstGeom prst="rect">
            <a:avLst/>
          </a:prstGeom>
        </p:spPr>
      </p:pic>
      <p:pic>
        <p:nvPicPr>
          <p:cNvPr id="3" name="图片 2">
            <a:extLst>
              <a:ext uri="{FF2B5EF4-FFF2-40B4-BE49-F238E27FC236}">
                <a16:creationId xmlns:a16="http://schemas.microsoft.com/office/drawing/2014/main" id="{0A0B65E0-4190-4FB2-81F7-A070B60D1E80}"/>
              </a:ext>
            </a:extLst>
          </p:cNvPr>
          <p:cNvPicPr>
            <a:picLocks noChangeAspect="1"/>
          </p:cNvPicPr>
          <p:nvPr/>
        </p:nvPicPr>
        <p:blipFill>
          <a:blip r:embed="rId4"/>
          <a:stretch>
            <a:fillRect/>
          </a:stretch>
        </p:blipFill>
        <p:spPr>
          <a:xfrm>
            <a:off x="2745873" y="5189895"/>
            <a:ext cx="17795054" cy="2430105"/>
          </a:xfrm>
          <a:prstGeom prst="rect">
            <a:avLst/>
          </a:prstGeom>
        </p:spPr>
      </p:pic>
    </p:spTree>
    <p:extLst>
      <p:ext uri="{BB962C8B-B14F-4D97-AF65-F5344CB8AC3E}">
        <p14:creationId xmlns:p14="http://schemas.microsoft.com/office/powerpoint/2010/main" val="2250166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中使用</a:t>
            </a:r>
            <a:r>
              <a:rPr lang="en-US" altLang="zh-CN"/>
              <a:t> Netty </a:t>
            </a:r>
            <a:r>
              <a:rPr lang="zh-CN" altLang="en-US"/>
              <a:t>的一些技巧</a:t>
            </a:r>
            <a:endParaRPr lang="en-US" altLang="zh-CN"/>
          </a:p>
        </p:txBody>
      </p:sp>
      <p:sp>
        <p:nvSpPr>
          <p:cNvPr id="95" name="正文1…"/>
          <p:cNvSpPr txBox="1">
            <a:spLocks noGrp="1"/>
          </p:cNvSpPr>
          <p:nvPr>
            <p:ph type="body" idx="1"/>
          </p:nvPr>
        </p:nvSpPr>
        <p:spPr>
          <a:xfrm>
            <a:off x="2540000" y="2641600"/>
            <a:ext cx="20486255" cy="9296400"/>
          </a:xfrm>
        </p:spPr>
        <p:txBody>
          <a:bodyPr>
            <a:normAutofit/>
          </a:bodyPr>
          <a:lstStyle/>
          <a:p>
            <a:r>
              <a:rPr lang="zh-CN" altLang="en-US"/>
              <a:t>（</a:t>
            </a:r>
            <a:r>
              <a:rPr lang="en-US" altLang="zh-CN"/>
              <a:t>2</a:t>
            </a:r>
            <a:r>
              <a:rPr lang="zh-CN" altLang="en-US"/>
              <a:t>）合理的 </a:t>
            </a:r>
            <a:r>
              <a:rPr lang="en-US" altLang="zh-CN"/>
              <a:t>Idle </a:t>
            </a:r>
            <a:r>
              <a:rPr lang="zh-CN" altLang="en-US"/>
              <a:t>时间： </a:t>
            </a:r>
            <a:r>
              <a:rPr lang="en-US" altLang="zh-CN"/>
              <a:t>Server Idle</a:t>
            </a:r>
            <a:r>
              <a:rPr lang="zh-CN" altLang="en-US"/>
              <a:t>（触发断连）</a:t>
            </a:r>
            <a:r>
              <a:rPr lang="en-US" altLang="zh-CN"/>
              <a:t> </a:t>
            </a:r>
            <a:r>
              <a:rPr lang="zh-CN" altLang="en-US"/>
              <a:t>时间  </a:t>
            </a:r>
            <a:r>
              <a:rPr lang="en-US" altLang="zh-CN"/>
              <a:t>&gt;=  Client Idle</a:t>
            </a:r>
            <a:r>
              <a:rPr lang="zh-CN" altLang="en-US"/>
              <a:t>（触发心跳消息）</a:t>
            </a:r>
            <a:r>
              <a:rPr lang="en-US" altLang="zh-CN"/>
              <a:t> </a:t>
            </a:r>
            <a:r>
              <a:rPr lang="zh-CN" altLang="en-US"/>
              <a:t>时间 * </a:t>
            </a:r>
            <a:r>
              <a:rPr lang="en-US" altLang="zh-CN"/>
              <a:t>2</a:t>
            </a:r>
          </a:p>
          <a:p>
            <a:pPr lvl="1"/>
            <a:endParaRPr lang="en-US" altLang="zh-CN" dirty="0"/>
          </a:p>
        </p:txBody>
      </p:sp>
      <p:pic>
        <p:nvPicPr>
          <p:cNvPr id="4" name="图片 3">
            <a:extLst>
              <a:ext uri="{FF2B5EF4-FFF2-40B4-BE49-F238E27FC236}">
                <a16:creationId xmlns:a16="http://schemas.microsoft.com/office/drawing/2014/main" id="{50EA7FFF-D47D-441A-8A5F-3C444E731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0" y="4484542"/>
            <a:ext cx="18989095" cy="7257186"/>
          </a:xfrm>
          <a:prstGeom prst="rect">
            <a:avLst/>
          </a:prstGeom>
        </p:spPr>
      </p:pic>
    </p:spTree>
    <p:extLst>
      <p:ext uri="{BB962C8B-B14F-4D97-AF65-F5344CB8AC3E}">
        <p14:creationId xmlns:p14="http://schemas.microsoft.com/office/powerpoint/2010/main" val="146038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中使用</a:t>
            </a:r>
            <a:r>
              <a:rPr lang="en-US" altLang="zh-CN"/>
              <a:t> Netty </a:t>
            </a:r>
            <a:r>
              <a:rPr lang="zh-CN" altLang="en-US"/>
              <a:t>的一些技巧</a:t>
            </a:r>
            <a:endParaRPr lang="en-US" altLang="zh-CN"/>
          </a:p>
        </p:txBody>
      </p:sp>
      <p:sp>
        <p:nvSpPr>
          <p:cNvPr id="95" name="正文1…"/>
          <p:cNvSpPr txBox="1">
            <a:spLocks noGrp="1"/>
          </p:cNvSpPr>
          <p:nvPr>
            <p:ph type="body" idx="1"/>
          </p:nvPr>
        </p:nvSpPr>
        <p:spPr>
          <a:xfrm>
            <a:off x="2540000" y="2641600"/>
            <a:ext cx="20486255" cy="9296400"/>
          </a:xfrm>
        </p:spPr>
        <p:txBody>
          <a:bodyPr>
            <a:normAutofit/>
          </a:bodyPr>
          <a:lstStyle/>
          <a:p>
            <a:r>
              <a:rPr lang="zh-CN" altLang="en-US"/>
              <a:t>（</a:t>
            </a:r>
            <a:r>
              <a:rPr lang="en-US" altLang="zh-CN"/>
              <a:t>3</a:t>
            </a:r>
            <a:r>
              <a:rPr lang="zh-CN" altLang="en-US"/>
              <a:t>）心跳包的设计：</a:t>
            </a:r>
            <a:r>
              <a:rPr lang="en-US" altLang="zh-CN"/>
              <a:t>Data: null,  Event : 1</a:t>
            </a:r>
          </a:p>
          <a:p>
            <a:pPr lvl="1"/>
            <a:endParaRPr lang="en-US" altLang="zh-CN" dirty="0"/>
          </a:p>
        </p:txBody>
      </p:sp>
      <p:pic>
        <p:nvPicPr>
          <p:cNvPr id="5" name="图片 4">
            <a:extLst>
              <a:ext uri="{FF2B5EF4-FFF2-40B4-BE49-F238E27FC236}">
                <a16:creationId xmlns:a16="http://schemas.microsoft.com/office/drawing/2014/main" id="{6E634BB0-076D-4088-8A8D-E84BD6A33DE3}"/>
              </a:ext>
            </a:extLst>
          </p:cNvPr>
          <p:cNvPicPr>
            <a:picLocks noChangeAspect="1"/>
          </p:cNvPicPr>
          <p:nvPr/>
        </p:nvPicPr>
        <p:blipFill>
          <a:blip r:embed="rId3"/>
          <a:stretch>
            <a:fillRect/>
          </a:stretch>
        </p:blipFill>
        <p:spPr>
          <a:xfrm>
            <a:off x="3747195" y="4385394"/>
            <a:ext cx="17866763" cy="9296399"/>
          </a:xfrm>
          <a:prstGeom prst="rect">
            <a:avLst/>
          </a:prstGeom>
        </p:spPr>
      </p:pic>
    </p:spTree>
    <p:extLst>
      <p:ext uri="{BB962C8B-B14F-4D97-AF65-F5344CB8AC3E}">
        <p14:creationId xmlns:p14="http://schemas.microsoft.com/office/powerpoint/2010/main" val="3982270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中使用</a:t>
            </a:r>
            <a:r>
              <a:rPr lang="en-US" altLang="zh-CN"/>
              <a:t> Netty </a:t>
            </a:r>
            <a:r>
              <a:rPr lang="zh-CN" altLang="en-US"/>
              <a:t>的一些技巧</a:t>
            </a:r>
            <a:endParaRPr lang="en-US" altLang="zh-CN"/>
          </a:p>
        </p:txBody>
      </p:sp>
      <p:sp>
        <p:nvSpPr>
          <p:cNvPr id="95" name="正文1…"/>
          <p:cNvSpPr txBox="1">
            <a:spLocks noGrp="1"/>
          </p:cNvSpPr>
          <p:nvPr>
            <p:ph type="body" idx="1"/>
          </p:nvPr>
        </p:nvSpPr>
        <p:spPr>
          <a:xfrm>
            <a:off x="2540000" y="2641600"/>
            <a:ext cx="20486255" cy="9296400"/>
          </a:xfrm>
        </p:spPr>
        <p:txBody>
          <a:bodyPr>
            <a:normAutofit/>
          </a:bodyPr>
          <a:lstStyle/>
          <a:p>
            <a:r>
              <a:rPr lang="zh-CN" altLang="en-US"/>
              <a:t>（</a:t>
            </a:r>
            <a:r>
              <a:rPr lang="en-US" altLang="zh-CN"/>
              <a:t>4</a:t>
            </a:r>
            <a:r>
              <a:rPr lang="zh-CN" altLang="en-US"/>
              <a:t>）用事件触发 </a:t>
            </a:r>
            <a:r>
              <a:rPr lang="en-US" altLang="zh-CN"/>
              <a:t>handler </a:t>
            </a:r>
            <a:r>
              <a:rPr lang="zh-CN" altLang="en-US"/>
              <a:t>的移除</a:t>
            </a:r>
            <a:endParaRPr lang="en-US" altLang="zh-CN"/>
          </a:p>
          <a:p>
            <a:pPr lvl="1"/>
            <a:endParaRPr lang="en-US" altLang="zh-CN" dirty="0"/>
          </a:p>
        </p:txBody>
      </p:sp>
      <p:pic>
        <p:nvPicPr>
          <p:cNvPr id="3" name="图片 2">
            <a:extLst>
              <a:ext uri="{FF2B5EF4-FFF2-40B4-BE49-F238E27FC236}">
                <a16:creationId xmlns:a16="http://schemas.microsoft.com/office/drawing/2014/main" id="{C595CB7E-1715-4E15-87E6-416CE808F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690" y="4116387"/>
            <a:ext cx="16901777" cy="9599613"/>
          </a:xfrm>
          <a:prstGeom prst="rect">
            <a:avLst/>
          </a:prstGeom>
        </p:spPr>
      </p:pic>
    </p:spTree>
    <p:extLst>
      <p:ext uri="{BB962C8B-B14F-4D97-AF65-F5344CB8AC3E}">
        <p14:creationId xmlns:p14="http://schemas.microsoft.com/office/powerpoint/2010/main" val="3096168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中使用</a:t>
            </a:r>
            <a:r>
              <a:rPr lang="en-US" altLang="zh-CN"/>
              <a:t> Netty </a:t>
            </a:r>
            <a:r>
              <a:rPr lang="zh-CN" altLang="en-US"/>
              <a:t>的一些技巧</a:t>
            </a:r>
            <a:endParaRPr lang="en-US" altLang="zh-CN"/>
          </a:p>
        </p:txBody>
      </p:sp>
      <p:sp>
        <p:nvSpPr>
          <p:cNvPr id="95" name="正文1…"/>
          <p:cNvSpPr txBox="1">
            <a:spLocks noGrp="1"/>
          </p:cNvSpPr>
          <p:nvPr>
            <p:ph type="body" idx="1"/>
          </p:nvPr>
        </p:nvSpPr>
        <p:spPr>
          <a:xfrm>
            <a:off x="2540000" y="2641600"/>
            <a:ext cx="20486255" cy="9296400"/>
          </a:xfrm>
        </p:spPr>
        <p:txBody>
          <a:bodyPr>
            <a:normAutofit/>
          </a:bodyPr>
          <a:lstStyle/>
          <a:p>
            <a:r>
              <a:rPr lang="zh-CN" altLang="en-US"/>
              <a:t>（</a:t>
            </a:r>
            <a:r>
              <a:rPr lang="en-US" altLang="zh-CN"/>
              <a:t>5</a:t>
            </a:r>
            <a:r>
              <a:rPr lang="zh-CN" altLang="en-US"/>
              <a:t>）委托 </a:t>
            </a:r>
            <a:r>
              <a:rPr lang="en-US" altLang="zh-CN"/>
              <a:t>handler </a:t>
            </a:r>
            <a:r>
              <a:rPr lang="zh-CN" altLang="en-US"/>
              <a:t>的执行</a:t>
            </a:r>
            <a:endParaRPr lang="en-US" altLang="zh-CN"/>
          </a:p>
          <a:p>
            <a:pPr lvl="1"/>
            <a:endParaRPr lang="en-US" altLang="zh-CN" dirty="0"/>
          </a:p>
        </p:txBody>
      </p:sp>
      <p:pic>
        <p:nvPicPr>
          <p:cNvPr id="2" name="图片 1">
            <a:extLst>
              <a:ext uri="{FF2B5EF4-FFF2-40B4-BE49-F238E27FC236}">
                <a16:creationId xmlns:a16="http://schemas.microsoft.com/office/drawing/2014/main" id="{8E9B85DB-164C-42C0-8317-7DC48F653976}"/>
              </a:ext>
            </a:extLst>
          </p:cNvPr>
          <p:cNvPicPr>
            <a:picLocks noChangeAspect="1"/>
          </p:cNvPicPr>
          <p:nvPr/>
        </p:nvPicPr>
        <p:blipFill>
          <a:blip r:embed="rId3"/>
          <a:stretch>
            <a:fillRect/>
          </a:stretch>
        </p:blipFill>
        <p:spPr>
          <a:xfrm>
            <a:off x="365789" y="5236214"/>
            <a:ext cx="23860434" cy="4798123"/>
          </a:xfrm>
          <a:prstGeom prst="rect">
            <a:avLst/>
          </a:prstGeom>
        </p:spPr>
      </p:pic>
    </p:spTree>
    <p:extLst>
      <p:ext uri="{BB962C8B-B14F-4D97-AF65-F5344CB8AC3E}">
        <p14:creationId xmlns:p14="http://schemas.microsoft.com/office/powerpoint/2010/main" val="389479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中使用</a:t>
            </a:r>
            <a:r>
              <a:rPr lang="en-US" altLang="zh-CN"/>
              <a:t> Netty </a:t>
            </a:r>
            <a:r>
              <a:rPr lang="zh-CN" altLang="en-US"/>
              <a:t>的一些技巧</a:t>
            </a:r>
            <a:endParaRPr lang="en-US" altLang="zh-CN"/>
          </a:p>
        </p:txBody>
      </p:sp>
      <p:sp>
        <p:nvSpPr>
          <p:cNvPr id="95" name="正文1…"/>
          <p:cNvSpPr txBox="1">
            <a:spLocks noGrp="1"/>
          </p:cNvSpPr>
          <p:nvPr>
            <p:ph type="body" idx="1"/>
          </p:nvPr>
        </p:nvSpPr>
        <p:spPr>
          <a:xfrm>
            <a:off x="2540000" y="3149600"/>
            <a:ext cx="20486255" cy="9296400"/>
          </a:xfrm>
        </p:spPr>
        <p:txBody>
          <a:bodyPr>
            <a:normAutofit/>
          </a:bodyPr>
          <a:lstStyle/>
          <a:p>
            <a:endParaRPr lang="en-US" altLang="zh-CN"/>
          </a:p>
          <a:p>
            <a:pPr lvl="1"/>
            <a:endParaRPr lang="en-US" altLang="zh-CN" dirty="0"/>
          </a:p>
        </p:txBody>
      </p:sp>
      <p:pic>
        <p:nvPicPr>
          <p:cNvPr id="6" name="图片 5">
            <a:extLst>
              <a:ext uri="{FF2B5EF4-FFF2-40B4-BE49-F238E27FC236}">
                <a16:creationId xmlns:a16="http://schemas.microsoft.com/office/drawing/2014/main" id="{58C070B4-0216-42BE-A3D7-C945599E4C15}"/>
              </a:ext>
            </a:extLst>
          </p:cNvPr>
          <p:cNvPicPr>
            <a:picLocks noChangeAspect="1"/>
          </p:cNvPicPr>
          <p:nvPr/>
        </p:nvPicPr>
        <p:blipFill>
          <a:blip r:embed="rId3"/>
          <a:stretch>
            <a:fillRect/>
          </a:stretch>
        </p:blipFill>
        <p:spPr>
          <a:xfrm>
            <a:off x="2540000" y="3149600"/>
            <a:ext cx="18631279" cy="8989783"/>
          </a:xfrm>
          <a:prstGeom prst="rect">
            <a:avLst/>
          </a:prstGeom>
        </p:spPr>
      </p:pic>
    </p:spTree>
    <p:extLst>
      <p:ext uri="{BB962C8B-B14F-4D97-AF65-F5344CB8AC3E}">
        <p14:creationId xmlns:p14="http://schemas.microsoft.com/office/powerpoint/2010/main" val="206471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Dubbo </a:t>
            </a:r>
            <a:r>
              <a:rPr lang="zh-CN" altLang="en-US"/>
              <a:t>中使用</a:t>
            </a:r>
            <a:r>
              <a:rPr lang="en-US" altLang="zh-CN"/>
              <a:t> Netty </a:t>
            </a:r>
            <a:r>
              <a:rPr lang="zh-CN" altLang="en-US"/>
              <a:t>的一些技巧</a:t>
            </a:r>
            <a:endParaRPr lang="en-US" altLang="zh-CN"/>
          </a:p>
        </p:txBody>
      </p:sp>
      <p:sp>
        <p:nvSpPr>
          <p:cNvPr id="95" name="正文1…"/>
          <p:cNvSpPr txBox="1">
            <a:spLocks noGrp="1"/>
          </p:cNvSpPr>
          <p:nvPr>
            <p:ph type="body" idx="1"/>
          </p:nvPr>
        </p:nvSpPr>
        <p:spPr>
          <a:xfrm>
            <a:off x="2540000" y="2641600"/>
            <a:ext cx="20486255" cy="9296400"/>
          </a:xfrm>
        </p:spPr>
        <p:txBody>
          <a:bodyPr>
            <a:normAutofit/>
          </a:bodyPr>
          <a:lstStyle/>
          <a:p>
            <a:r>
              <a:rPr lang="zh-CN" altLang="en-US"/>
              <a:t>（</a:t>
            </a:r>
            <a:r>
              <a:rPr lang="en-US" altLang="zh-CN"/>
              <a:t>6</a:t>
            </a:r>
            <a:r>
              <a:rPr lang="zh-CN" altLang="en-US"/>
              <a:t>）使用代理 </a:t>
            </a:r>
            <a:r>
              <a:rPr lang="en-US" altLang="zh-CN"/>
              <a:t>Socks5 ( VS “http proxy”)</a:t>
            </a:r>
            <a:endParaRPr lang="en-US" altLang="zh-CN" dirty="0"/>
          </a:p>
        </p:txBody>
      </p:sp>
      <p:pic>
        <p:nvPicPr>
          <p:cNvPr id="4" name="图片 3">
            <a:extLst>
              <a:ext uri="{FF2B5EF4-FFF2-40B4-BE49-F238E27FC236}">
                <a16:creationId xmlns:a16="http://schemas.microsoft.com/office/drawing/2014/main" id="{75C4E1C1-01BE-42AE-84F4-541858255D40}"/>
              </a:ext>
            </a:extLst>
          </p:cNvPr>
          <p:cNvPicPr>
            <a:picLocks noChangeAspect="1"/>
          </p:cNvPicPr>
          <p:nvPr/>
        </p:nvPicPr>
        <p:blipFill>
          <a:blip r:embed="rId3"/>
          <a:stretch>
            <a:fillRect/>
          </a:stretch>
        </p:blipFill>
        <p:spPr>
          <a:xfrm>
            <a:off x="0" y="4862095"/>
            <a:ext cx="24295564" cy="4715042"/>
          </a:xfrm>
          <a:prstGeom prst="rect">
            <a:avLst/>
          </a:prstGeom>
        </p:spPr>
      </p:pic>
    </p:spTree>
    <p:extLst>
      <p:ext uri="{BB962C8B-B14F-4D97-AF65-F5344CB8AC3E}">
        <p14:creationId xmlns:p14="http://schemas.microsoft.com/office/powerpoint/2010/main" val="3602343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Hadoop </a:t>
            </a:r>
            <a:r>
              <a:rPr lang="zh-CN" altLang="en-US"/>
              <a:t>如何使用 </a:t>
            </a:r>
            <a:r>
              <a:rPr lang="en-US" altLang="zh-CN"/>
              <a:t>Netty</a:t>
            </a:r>
            <a:r>
              <a:rPr lang="zh-CN" altLang="en-US"/>
              <a:t>？</a:t>
            </a:r>
          </a:p>
        </p:txBody>
      </p:sp>
      <p:sp>
        <p:nvSpPr>
          <p:cNvPr id="95" name="正文1…"/>
          <p:cNvSpPr txBox="1">
            <a:spLocks noGrp="1"/>
          </p:cNvSpPr>
          <p:nvPr>
            <p:ph type="body" idx="1"/>
          </p:nvPr>
        </p:nvSpPr>
        <p:spPr/>
        <p:txBody>
          <a:bodyPr>
            <a:normAutofit/>
          </a:bodyPr>
          <a:lstStyle/>
          <a:p>
            <a:r>
              <a:rPr lang="en-US" altLang="zh-CN"/>
              <a:t>Hadoop </a:t>
            </a:r>
            <a:r>
              <a:rPr lang="zh-CN" altLang="en-US"/>
              <a:t>是什么？</a:t>
            </a:r>
            <a:endParaRPr lang="en-US" altLang="zh-CN"/>
          </a:p>
          <a:p>
            <a:r>
              <a:rPr lang="en-US" altLang="zh-CN"/>
              <a:t>Hadoop </a:t>
            </a:r>
            <a:r>
              <a:rPr lang="zh-CN" altLang="en-US"/>
              <a:t>使用 </a:t>
            </a:r>
            <a:r>
              <a:rPr lang="en-US" altLang="zh-CN"/>
              <a:t>Netty </a:t>
            </a:r>
            <a:r>
              <a:rPr lang="zh-CN" altLang="en-US"/>
              <a:t>概况</a:t>
            </a:r>
            <a:endParaRPr lang="en-US" altLang="zh-CN"/>
          </a:p>
          <a:p>
            <a:r>
              <a:rPr lang="en-US" altLang="zh-CN"/>
              <a:t>Hadoop </a:t>
            </a:r>
            <a:r>
              <a:rPr lang="zh-CN" altLang="en-US"/>
              <a:t>如何使用</a:t>
            </a:r>
            <a:r>
              <a:rPr lang="en-US" altLang="zh-CN"/>
              <a:t> Netty </a:t>
            </a:r>
            <a:r>
              <a:rPr lang="zh-CN" altLang="en-US"/>
              <a:t>做</a:t>
            </a:r>
            <a:r>
              <a:rPr lang="en-US" altLang="zh-CN"/>
              <a:t> http </a:t>
            </a:r>
            <a:r>
              <a:rPr lang="zh-CN" altLang="en-US"/>
              <a:t>服务器</a:t>
            </a:r>
            <a:endParaRPr lang="en-US" altLang="zh-CN"/>
          </a:p>
          <a:p>
            <a:r>
              <a:rPr lang="zh-CN" altLang="en-US"/>
              <a:t>小结：</a:t>
            </a:r>
            <a:r>
              <a:rPr lang="en-US" altLang="zh-CN"/>
              <a:t>Casssandra/Dubbo/Hadoop </a:t>
            </a:r>
            <a:r>
              <a:rPr lang="zh-CN" altLang="en-US"/>
              <a:t>对 </a:t>
            </a:r>
            <a:r>
              <a:rPr lang="en-US" altLang="zh-CN"/>
              <a:t>Netty </a:t>
            </a:r>
            <a:r>
              <a:rPr lang="zh-CN" altLang="en-US"/>
              <a:t>使用</a:t>
            </a:r>
            <a:endParaRPr lang="en-US" altLang="zh-CN"/>
          </a:p>
          <a:p>
            <a:pPr lvl="1"/>
            <a:endParaRPr lang="en-US" altLang="zh-CN" dirty="0"/>
          </a:p>
        </p:txBody>
      </p:sp>
      <p:pic>
        <p:nvPicPr>
          <p:cNvPr id="6" name="图片 5">
            <a:extLst>
              <a:ext uri="{FF2B5EF4-FFF2-40B4-BE49-F238E27FC236}">
                <a16:creationId xmlns:a16="http://schemas.microsoft.com/office/drawing/2014/main" id="{9562D819-AA6B-4F5E-86C3-D6C5076D9A3D}"/>
              </a:ext>
            </a:extLst>
          </p:cNvPr>
          <p:cNvPicPr>
            <a:picLocks noChangeAspect="1"/>
          </p:cNvPicPr>
          <p:nvPr/>
        </p:nvPicPr>
        <p:blipFill>
          <a:blip r:embed="rId3"/>
          <a:stretch>
            <a:fillRect/>
          </a:stretch>
        </p:blipFill>
        <p:spPr>
          <a:xfrm>
            <a:off x="13627863" y="3149600"/>
            <a:ext cx="7691208" cy="6375400"/>
          </a:xfrm>
          <a:prstGeom prst="rect">
            <a:avLst/>
          </a:prstGeom>
        </p:spPr>
      </p:pic>
    </p:spTree>
    <p:extLst>
      <p:ext uri="{BB962C8B-B14F-4D97-AF65-F5344CB8AC3E}">
        <p14:creationId xmlns:p14="http://schemas.microsoft.com/office/powerpoint/2010/main" val="206535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Cassandra </a:t>
            </a:r>
            <a:r>
              <a:rPr lang="zh-CN" altLang="en-US"/>
              <a:t>是什么？</a:t>
            </a:r>
            <a:endParaRPr lang="en-US" altLang="zh-CN"/>
          </a:p>
        </p:txBody>
      </p:sp>
      <p:sp>
        <p:nvSpPr>
          <p:cNvPr id="95" name="正文1…"/>
          <p:cNvSpPr txBox="1">
            <a:spLocks noGrp="1"/>
          </p:cNvSpPr>
          <p:nvPr>
            <p:ph type="body" idx="1"/>
          </p:nvPr>
        </p:nvSpPr>
        <p:spPr>
          <a:xfrm>
            <a:off x="2540000" y="3149600"/>
            <a:ext cx="18298695" cy="9296400"/>
          </a:xfrm>
        </p:spPr>
        <p:txBody>
          <a:bodyPr>
            <a:normAutofit/>
          </a:bodyPr>
          <a:lstStyle/>
          <a:p>
            <a:r>
              <a:rPr lang="en-US" altLang="zh-CN"/>
              <a:t>Apache Cassandra </a:t>
            </a:r>
            <a:r>
              <a:rPr lang="zh-CN" altLang="en-US"/>
              <a:t>是一个</a:t>
            </a:r>
            <a:r>
              <a:rPr lang="zh-CN" altLang="en-US">
                <a:solidFill>
                  <a:srgbClr val="FF0000"/>
                </a:solidFill>
              </a:rPr>
              <a:t>开源的</a:t>
            </a:r>
            <a:r>
              <a:rPr lang="zh-CN" altLang="en-US"/>
              <a:t>、</a:t>
            </a:r>
            <a:r>
              <a:rPr lang="zh-CN" altLang="en-US">
                <a:solidFill>
                  <a:schemeClr val="tx1"/>
                </a:solidFill>
              </a:rPr>
              <a:t>分布式、</a:t>
            </a:r>
            <a:r>
              <a:rPr lang="zh-CN" altLang="en-US">
                <a:solidFill>
                  <a:srgbClr val="FF0000"/>
                </a:solidFill>
              </a:rPr>
              <a:t>去中心化</a:t>
            </a:r>
            <a:r>
              <a:rPr lang="zh-CN" altLang="en-US"/>
              <a:t>、弹性可扩展、高可用性、容错、</a:t>
            </a:r>
            <a:r>
              <a:rPr lang="zh-CN" altLang="en-US">
                <a:solidFill>
                  <a:schemeClr val="tx1"/>
                </a:solidFill>
              </a:rPr>
              <a:t>一致性可调</a:t>
            </a:r>
            <a:r>
              <a:rPr lang="zh-CN" altLang="en-US"/>
              <a:t>、面向行的数据库；</a:t>
            </a:r>
            <a:endParaRPr lang="en-US" altLang="zh-CN"/>
          </a:p>
          <a:p>
            <a:r>
              <a:rPr lang="zh-CN" altLang="en-US"/>
              <a:t>诞生于 </a:t>
            </a:r>
            <a:r>
              <a:rPr lang="en-US" altLang="zh-CN">
                <a:solidFill>
                  <a:srgbClr val="FF0000"/>
                </a:solidFill>
              </a:rPr>
              <a:t>2007</a:t>
            </a:r>
            <a:r>
              <a:rPr lang="en-US" altLang="zh-CN"/>
              <a:t> </a:t>
            </a:r>
            <a:r>
              <a:rPr lang="zh-CN" altLang="en-US"/>
              <a:t>年，</a:t>
            </a:r>
            <a:r>
              <a:rPr lang="zh-CN" altLang="en-US">
                <a:solidFill>
                  <a:schemeClr val="tx1"/>
                </a:solidFill>
              </a:rPr>
              <a:t>于</a:t>
            </a:r>
            <a:r>
              <a:rPr lang="en-US" altLang="zh-CN">
                <a:solidFill>
                  <a:schemeClr val="tx1"/>
                </a:solidFill>
              </a:rPr>
              <a:t>2008</a:t>
            </a:r>
            <a:r>
              <a:rPr lang="zh-CN" altLang="en-US">
                <a:solidFill>
                  <a:schemeClr val="tx1"/>
                </a:solidFill>
              </a:rPr>
              <a:t>年开源；</a:t>
            </a:r>
            <a:endParaRPr lang="en-US" altLang="zh-CN">
              <a:solidFill>
                <a:schemeClr val="tx1"/>
              </a:solidFill>
            </a:endParaRPr>
          </a:p>
          <a:p>
            <a:r>
              <a:rPr lang="zh-CN" altLang="en-US"/>
              <a:t>它最初由</a:t>
            </a:r>
            <a:r>
              <a:rPr lang="zh-CN" altLang="en-US">
                <a:solidFill>
                  <a:srgbClr val="FF0000"/>
                </a:solidFill>
              </a:rPr>
              <a:t> </a:t>
            </a:r>
            <a:r>
              <a:rPr lang="en-US" altLang="zh-CN">
                <a:solidFill>
                  <a:srgbClr val="FF0000"/>
                </a:solidFill>
              </a:rPr>
              <a:t>Facebook </a:t>
            </a:r>
            <a:r>
              <a:rPr lang="zh-CN" altLang="en-US"/>
              <a:t>创建，用于储存收件箱等简单格式数据。此后，由于扩展性良好，被 </a:t>
            </a:r>
            <a:r>
              <a:rPr lang="en-US" altLang="zh-CN"/>
              <a:t>Digg</a:t>
            </a:r>
            <a:r>
              <a:rPr lang="zh-CN" altLang="en-US"/>
              <a:t>、</a:t>
            </a:r>
            <a:r>
              <a:rPr lang="en-US" altLang="zh-CN"/>
              <a:t>Twitter </a:t>
            </a:r>
            <a:r>
              <a:rPr lang="zh-CN" altLang="en-US"/>
              <a:t>等知名网站所采纳，成为了一种</a:t>
            </a:r>
            <a:r>
              <a:rPr lang="zh-CN" altLang="en-US">
                <a:solidFill>
                  <a:srgbClr val="FF0000"/>
                </a:solidFill>
              </a:rPr>
              <a:t>流行</a:t>
            </a:r>
            <a:r>
              <a:rPr lang="zh-CN" altLang="en-US"/>
              <a:t>的分布式结构化数据存储方案。</a:t>
            </a:r>
          </a:p>
          <a:p>
            <a:pPr lvl="1"/>
            <a:endParaRPr lang="en-US" altLang="zh-CN" dirty="0"/>
          </a:p>
        </p:txBody>
      </p:sp>
    </p:spTree>
    <p:extLst>
      <p:ext uri="{BB962C8B-B14F-4D97-AF65-F5344CB8AC3E}">
        <p14:creationId xmlns:p14="http://schemas.microsoft.com/office/powerpoint/2010/main" val="467723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Hadoop </a:t>
            </a:r>
            <a:r>
              <a:rPr lang="zh-CN" altLang="en-US"/>
              <a:t>是什么？</a:t>
            </a:r>
            <a:endParaRPr lang="en-US" altLang="zh-CN"/>
          </a:p>
        </p:txBody>
      </p:sp>
      <p:sp>
        <p:nvSpPr>
          <p:cNvPr id="95" name="正文1…"/>
          <p:cNvSpPr txBox="1">
            <a:spLocks noGrp="1"/>
          </p:cNvSpPr>
          <p:nvPr>
            <p:ph type="body" idx="1"/>
          </p:nvPr>
        </p:nvSpPr>
        <p:spPr>
          <a:xfrm>
            <a:off x="2540000" y="3149600"/>
            <a:ext cx="19622168" cy="9296400"/>
          </a:xfrm>
        </p:spPr>
        <p:txBody>
          <a:bodyPr>
            <a:normAutofit/>
          </a:bodyPr>
          <a:lstStyle/>
          <a:p>
            <a:pPr lvl="1"/>
            <a:r>
              <a:rPr lang="en-US" altLang="zh-CN">
                <a:solidFill>
                  <a:srgbClr val="FF0000"/>
                </a:solidFill>
              </a:rPr>
              <a:t>2004</a:t>
            </a:r>
            <a:r>
              <a:rPr lang="en-US" altLang="zh-CN"/>
              <a:t> </a:t>
            </a:r>
            <a:r>
              <a:rPr lang="zh-CN" altLang="en-US"/>
              <a:t>年诞生，一套用于在大型集群上运行应用程序的框架。它实现了 </a:t>
            </a:r>
            <a:r>
              <a:rPr lang="en-US" altLang="zh-CN"/>
              <a:t>Map/Reduce </a:t>
            </a:r>
            <a:r>
              <a:rPr lang="zh-CN" altLang="en-US"/>
              <a:t>编程范型，</a:t>
            </a:r>
            <a:r>
              <a:rPr lang="zh-CN" altLang="en-US">
                <a:solidFill>
                  <a:srgbClr val="FF0000"/>
                </a:solidFill>
              </a:rPr>
              <a:t>计算任务会被分割成小任务</a:t>
            </a:r>
            <a:r>
              <a:rPr lang="zh-CN" altLang="en-US"/>
              <a:t>并运行在不同的节点上。除此之外，它还提供了一款分布式文件系统（</a:t>
            </a:r>
            <a:r>
              <a:rPr lang="en-US" altLang="zh-CN"/>
              <a:t>HDFS</a:t>
            </a:r>
            <a:r>
              <a:rPr lang="zh-CN" altLang="en-US"/>
              <a:t>），用来存储相关的计算数据。</a:t>
            </a:r>
            <a:endParaRPr lang="en-US" altLang="zh-CN"/>
          </a:p>
          <a:p>
            <a:pPr lvl="1"/>
            <a:r>
              <a:rPr lang="en-US" altLang="zh-CN"/>
              <a:t>Hadoop</a:t>
            </a:r>
          </a:p>
          <a:p>
            <a:pPr lvl="2"/>
            <a:r>
              <a:rPr lang="en-US" altLang="zh-CN"/>
              <a:t>HDFS</a:t>
            </a:r>
            <a:r>
              <a:rPr lang="zh-CN" altLang="en-US"/>
              <a:t>（数据</a:t>
            </a:r>
            <a:r>
              <a:rPr lang="zh-CN" altLang="en-US">
                <a:solidFill>
                  <a:srgbClr val="FF0000"/>
                </a:solidFill>
              </a:rPr>
              <a:t>存储</a:t>
            </a:r>
            <a:r>
              <a:rPr lang="en-US" altLang="zh-CN"/>
              <a:t>: </a:t>
            </a:r>
            <a:r>
              <a:rPr lang="zh-CN" altLang="en-US"/>
              <a:t>分布式存储系统）</a:t>
            </a:r>
            <a:r>
              <a:rPr lang="en-US" altLang="zh-CN"/>
              <a:t> </a:t>
            </a:r>
          </a:p>
          <a:p>
            <a:pPr lvl="2"/>
            <a:r>
              <a:rPr lang="en-US" altLang="zh-CN"/>
              <a:t>Mapreduce</a:t>
            </a:r>
            <a:r>
              <a:rPr lang="zh-CN" altLang="en-US"/>
              <a:t>（数据</a:t>
            </a:r>
            <a:r>
              <a:rPr lang="zh-CN" altLang="en-US">
                <a:solidFill>
                  <a:srgbClr val="FF0000"/>
                </a:solidFill>
              </a:rPr>
              <a:t>处理</a:t>
            </a:r>
            <a:r>
              <a:rPr lang="zh-CN" altLang="en-US"/>
              <a:t>：分布式并行计算）</a:t>
            </a:r>
            <a:endParaRPr lang="en-US" altLang="zh-CN"/>
          </a:p>
          <a:p>
            <a:pPr lvl="1"/>
            <a:r>
              <a:rPr lang="en-US" altLang="zh-CN"/>
              <a:t>Hadoop VS</a:t>
            </a:r>
            <a:r>
              <a:rPr lang="zh-CN" altLang="en-US"/>
              <a:t> </a:t>
            </a:r>
            <a:r>
              <a:rPr lang="en-US" altLang="zh-CN"/>
              <a:t>JDK </a:t>
            </a:r>
            <a:r>
              <a:rPr lang="zh-CN" altLang="en-US"/>
              <a:t>的 </a:t>
            </a:r>
            <a:r>
              <a:rPr lang="en-US" altLang="zh-CN">
                <a:solidFill>
                  <a:srgbClr val="FF0000"/>
                </a:solidFill>
              </a:rPr>
              <a:t>ForkJoinPool</a:t>
            </a:r>
            <a:endParaRPr lang="en-US" altLang="zh-CN" dirty="0">
              <a:solidFill>
                <a:srgbClr val="FF0000"/>
              </a:solidFill>
            </a:endParaRPr>
          </a:p>
        </p:txBody>
      </p:sp>
      <p:pic>
        <p:nvPicPr>
          <p:cNvPr id="2" name="图片 1">
            <a:extLst>
              <a:ext uri="{FF2B5EF4-FFF2-40B4-BE49-F238E27FC236}">
                <a16:creationId xmlns:a16="http://schemas.microsoft.com/office/drawing/2014/main" id="{C4B59EBC-EF9B-405C-9F98-77399442168F}"/>
              </a:ext>
            </a:extLst>
          </p:cNvPr>
          <p:cNvPicPr>
            <a:picLocks noChangeAspect="1"/>
          </p:cNvPicPr>
          <p:nvPr/>
        </p:nvPicPr>
        <p:blipFill>
          <a:blip r:embed="rId3"/>
          <a:stretch>
            <a:fillRect/>
          </a:stretch>
        </p:blipFill>
        <p:spPr>
          <a:xfrm>
            <a:off x="15800832" y="4945757"/>
            <a:ext cx="5160264" cy="7155565"/>
          </a:xfrm>
          <a:prstGeom prst="rect">
            <a:avLst/>
          </a:prstGeom>
        </p:spPr>
      </p:pic>
    </p:spTree>
    <p:extLst>
      <p:ext uri="{BB962C8B-B14F-4D97-AF65-F5344CB8AC3E}">
        <p14:creationId xmlns:p14="http://schemas.microsoft.com/office/powerpoint/2010/main" val="1587746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FFA8A31-024B-47AB-889B-2C55CE25010D}"/>
              </a:ext>
            </a:extLst>
          </p:cNvPr>
          <p:cNvPicPr>
            <a:picLocks noChangeAspect="1"/>
          </p:cNvPicPr>
          <p:nvPr/>
        </p:nvPicPr>
        <p:blipFill>
          <a:blip r:embed="rId3"/>
          <a:stretch>
            <a:fillRect/>
          </a:stretch>
        </p:blipFill>
        <p:spPr>
          <a:xfrm>
            <a:off x="10779917" y="3041650"/>
            <a:ext cx="11496422" cy="8398233"/>
          </a:xfrm>
          <a:prstGeom prst="rect">
            <a:avLst/>
          </a:prstGeom>
        </p:spPr>
      </p:pic>
      <p:sp>
        <p:nvSpPr>
          <p:cNvPr id="94" name="小节标题"/>
          <p:cNvSpPr txBox="1">
            <a:spLocks noGrp="1"/>
          </p:cNvSpPr>
          <p:nvPr>
            <p:ph type="title"/>
          </p:nvPr>
        </p:nvSpPr>
        <p:spPr>
          <a:xfrm>
            <a:off x="1689100" y="355600"/>
            <a:ext cx="21005800" cy="2286000"/>
          </a:xfrm>
        </p:spPr>
        <p:txBody>
          <a:bodyPr/>
          <a:lstStyle/>
          <a:p>
            <a:r>
              <a:rPr lang="en-US" altLang="zh-CN"/>
              <a:t>Hadoop </a:t>
            </a:r>
            <a:r>
              <a:rPr lang="zh-CN" altLang="en-US"/>
              <a:t>使用 </a:t>
            </a:r>
            <a:r>
              <a:rPr lang="en-US" altLang="zh-CN"/>
              <a:t>Netty </a:t>
            </a:r>
            <a:r>
              <a:rPr lang="zh-CN" altLang="en-US"/>
              <a:t>概况</a:t>
            </a:r>
            <a:endParaRPr lang="en-US" altLang="zh-CN"/>
          </a:p>
        </p:txBody>
      </p:sp>
      <p:sp>
        <p:nvSpPr>
          <p:cNvPr id="95" name="正文1…"/>
          <p:cNvSpPr txBox="1">
            <a:spLocks noGrp="1"/>
          </p:cNvSpPr>
          <p:nvPr>
            <p:ph type="body" idx="1"/>
          </p:nvPr>
        </p:nvSpPr>
        <p:spPr>
          <a:xfrm>
            <a:off x="2540000" y="3149600"/>
            <a:ext cx="23958550" cy="9296400"/>
          </a:xfrm>
        </p:spPr>
        <p:txBody>
          <a:bodyPr>
            <a:normAutofit fontScale="85000" lnSpcReduction="20000"/>
          </a:bodyPr>
          <a:lstStyle/>
          <a:p>
            <a:r>
              <a:rPr lang="en-US" altLang="zh-CN" sz="3800" strike="sngStrike"/>
              <a:t>Hadoop NFS – Netty 3.x – TCP/UDP</a:t>
            </a:r>
          </a:p>
          <a:p>
            <a:r>
              <a:rPr lang="en-US" altLang="zh-CN" sz="3800" strike="sngStrike"/>
              <a:t>Hadoop Map Reduce - Netty 3.x - TCP</a:t>
            </a:r>
          </a:p>
          <a:p>
            <a:r>
              <a:rPr lang="en-US" altLang="zh-CN" sz="3800"/>
              <a:t>Hadoop HDFS - Netty 4.x – Http (TCP): </a:t>
            </a:r>
          </a:p>
          <a:p>
            <a:pPr lvl="1"/>
            <a:r>
              <a:rPr lang="en-US" altLang="zh-CN" sz="3800"/>
              <a:t> Datanode Web Hdfs Methods </a:t>
            </a:r>
          </a:p>
          <a:p>
            <a:pPr marL="635000" lvl="1" indent="0">
              <a:buNone/>
            </a:pPr>
            <a:endParaRPr lang="en-US" altLang="zh-CN"/>
          </a:p>
          <a:p>
            <a:pPr marL="635000" lvl="1" indent="0">
              <a:buNone/>
            </a:pPr>
            <a:endParaRPr lang="en-US" altLang="zh-CN"/>
          </a:p>
          <a:p>
            <a:pPr marL="3810000" lvl="6" indent="0" algn="ctr">
              <a:buNone/>
            </a:pPr>
            <a:r>
              <a:rPr lang="en-US" altLang="zh-CN"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                                                  					                                          https://hadoop.apache.org/docs/r1.0.4/webhdfs.html</a:t>
            </a:r>
          </a:p>
          <a:p>
            <a:pPr lvl="1"/>
            <a:endParaRPr lang="en-US" altLang="zh-CN"/>
          </a:p>
          <a:p>
            <a:pPr lvl="1"/>
            <a:endParaRPr lang="en-US" altLang="zh-CN">
              <a:hlinkClick r:id="rId4"/>
            </a:endParaRPr>
          </a:p>
          <a:p>
            <a:endParaRPr lang="en-US" altLang="zh-CN" dirty="0"/>
          </a:p>
        </p:txBody>
      </p:sp>
      <p:sp>
        <p:nvSpPr>
          <p:cNvPr id="3" name="箭头: 右 2">
            <a:extLst>
              <a:ext uri="{FF2B5EF4-FFF2-40B4-BE49-F238E27FC236}">
                <a16:creationId xmlns:a16="http://schemas.microsoft.com/office/drawing/2014/main" id="{3A8B81DE-11D0-4EDF-B6F0-85A18E05C5E6}"/>
              </a:ext>
            </a:extLst>
          </p:cNvPr>
          <p:cNvSpPr/>
          <p:nvPr/>
        </p:nvSpPr>
        <p:spPr>
          <a:xfrm>
            <a:off x="9972671" y="7489825"/>
            <a:ext cx="862013" cy="53975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670512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Hadoop </a:t>
            </a:r>
            <a:r>
              <a:rPr lang="zh-CN" altLang="en-US"/>
              <a:t>如何使用</a:t>
            </a:r>
            <a:r>
              <a:rPr lang="en-US" altLang="zh-CN"/>
              <a:t> Netty </a:t>
            </a:r>
            <a:r>
              <a:rPr lang="zh-CN" altLang="en-US"/>
              <a:t>做</a:t>
            </a:r>
            <a:r>
              <a:rPr lang="en-US" altLang="zh-CN"/>
              <a:t> http </a:t>
            </a:r>
            <a:r>
              <a:rPr lang="zh-CN" altLang="en-US"/>
              <a:t>服务器？</a:t>
            </a:r>
            <a:endParaRPr lang="en-US" altLang="zh-CN"/>
          </a:p>
        </p:txBody>
      </p:sp>
      <p:sp>
        <p:nvSpPr>
          <p:cNvPr id="95" name="正文1…"/>
          <p:cNvSpPr txBox="1">
            <a:spLocks noGrp="1"/>
          </p:cNvSpPr>
          <p:nvPr>
            <p:ph type="body" idx="1"/>
          </p:nvPr>
        </p:nvSpPr>
        <p:spPr>
          <a:xfrm>
            <a:off x="2540000" y="3149600"/>
            <a:ext cx="19622168" cy="9296400"/>
          </a:xfrm>
        </p:spPr>
        <p:txBody>
          <a:bodyPr>
            <a:normAutofit/>
          </a:bodyPr>
          <a:lstStyle/>
          <a:p>
            <a:r>
              <a:rPr lang="en-US" altLang="zh-CN"/>
              <a:t>Http </a:t>
            </a:r>
            <a:r>
              <a:rPr lang="zh-CN" altLang="en-US"/>
              <a:t>服务构建</a:t>
            </a:r>
            <a:endParaRPr lang="en-US" altLang="zh-CN" dirty="0"/>
          </a:p>
        </p:txBody>
      </p:sp>
      <p:pic>
        <p:nvPicPr>
          <p:cNvPr id="3" name="图片 2">
            <a:extLst>
              <a:ext uri="{FF2B5EF4-FFF2-40B4-BE49-F238E27FC236}">
                <a16:creationId xmlns:a16="http://schemas.microsoft.com/office/drawing/2014/main" id="{F6CA7B58-D20D-4F15-A3A9-22EFBF88F80E}"/>
              </a:ext>
            </a:extLst>
          </p:cNvPr>
          <p:cNvPicPr>
            <a:picLocks noChangeAspect="1"/>
          </p:cNvPicPr>
          <p:nvPr/>
        </p:nvPicPr>
        <p:blipFill>
          <a:blip r:embed="rId3"/>
          <a:stretch>
            <a:fillRect/>
          </a:stretch>
        </p:blipFill>
        <p:spPr>
          <a:xfrm>
            <a:off x="1507614" y="4324860"/>
            <a:ext cx="10684386" cy="9391140"/>
          </a:xfrm>
          <a:prstGeom prst="rect">
            <a:avLst/>
          </a:prstGeom>
        </p:spPr>
      </p:pic>
      <p:pic>
        <p:nvPicPr>
          <p:cNvPr id="5" name="图片 4">
            <a:extLst>
              <a:ext uri="{FF2B5EF4-FFF2-40B4-BE49-F238E27FC236}">
                <a16:creationId xmlns:a16="http://schemas.microsoft.com/office/drawing/2014/main" id="{BDAE1B63-8FD1-4CE5-97B3-25BFF46284EE}"/>
              </a:ext>
            </a:extLst>
          </p:cNvPr>
          <p:cNvPicPr>
            <a:picLocks noChangeAspect="1"/>
          </p:cNvPicPr>
          <p:nvPr/>
        </p:nvPicPr>
        <p:blipFill>
          <a:blip r:embed="rId4"/>
          <a:stretch>
            <a:fillRect/>
          </a:stretch>
        </p:blipFill>
        <p:spPr>
          <a:xfrm>
            <a:off x="14554200" y="5229225"/>
            <a:ext cx="9127487" cy="7105650"/>
          </a:xfrm>
          <a:prstGeom prst="rect">
            <a:avLst/>
          </a:prstGeom>
        </p:spPr>
      </p:pic>
      <p:sp>
        <p:nvSpPr>
          <p:cNvPr id="6" name="箭头: 右 5">
            <a:extLst>
              <a:ext uri="{FF2B5EF4-FFF2-40B4-BE49-F238E27FC236}">
                <a16:creationId xmlns:a16="http://schemas.microsoft.com/office/drawing/2014/main" id="{857F76BA-AEC4-4C7E-B8FF-5BE7F5856CA2}"/>
              </a:ext>
            </a:extLst>
          </p:cNvPr>
          <p:cNvSpPr/>
          <p:nvPr/>
        </p:nvSpPr>
        <p:spPr>
          <a:xfrm>
            <a:off x="12706350" y="8353425"/>
            <a:ext cx="1333500" cy="85725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631848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Hadoop </a:t>
            </a:r>
            <a:r>
              <a:rPr lang="zh-CN" altLang="en-US"/>
              <a:t>如何使用</a:t>
            </a:r>
            <a:r>
              <a:rPr lang="en-US" altLang="zh-CN"/>
              <a:t> Netty </a:t>
            </a:r>
            <a:r>
              <a:rPr lang="zh-CN" altLang="en-US"/>
              <a:t>做</a:t>
            </a:r>
            <a:r>
              <a:rPr lang="en-US" altLang="zh-CN"/>
              <a:t> http </a:t>
            </a:r>
            <a:r>
              <a:rPr lang="zh-CN" altLang="en-US"/>
              <a:t>服务器？</a:t>
            </a:r>
            <a:endParaRPr lang="en-US" altLang="zh-CN"/>
          </a:p>
        </p:txBody>
      </p:sp>
      <p:sp>
        <p:nvSpPr>
          <p:cNvPr id="95" name="正文1…"/>
          <p:cNvSpPr txBox="1">
            <a:spLocks noGrp="1"/>
          </p:cNvSpPr>
          <p:nvPr>
            <p:ph type="body" idx="1"/>
          </p:nvPr>
        </p:nvSpPr>
        <p:spPr>
          <a:xfrm>
            <a:off x="2540000" y="3149600"/>
            <a:ext cx="21844000" cy="9296400"/>
          </a:xfrm>
        </p:spPr>
        <p:txBody>
          <a:bodyPr>
            <a:normAutofit/>
          </a:bodyPr>
          <a:lstStyle/>
          <a:p>
            <a:r>
              <a:rPr lang="zh-CN" altLang="en-US"/>
              <a:t>（</a:t>
            </a:r>
            <a:r>
              <a:rPr lang="en-US" altLang="zh-CN"/>
              <a:t>1</a:t>
            </a:r>
            <a:r>
              <a:rPr lang="zh-CN" altLang="en-US"/>
              <a:t>）</a:t>
            </a:r>
            <a:r>
              <a:rPr lang="en-US" altLang="zh-CN"/>
              <a:t>https</a:t>
            </a:r>
            <a:r>
              <a:rPr lang="zh-CN" altLang="en-US"/>
              <a:t>：是否支持，由 </a:t>
            </a:r>
            <a:r>
              <a:rPr lang="en-US" altLang="zh-CN"/>
              <a:t>dfs.http.policy </a:t>
            </a:r>
            <a:r>
              <a:rPr lang="zh-CN" altLang="en-US"/>
              <a:t>决定，而细节由其他配置决定（例如：</a:t>
            </a:r>
            <a:r>
              <a:rPr lang="en-US" altLang="zh-CN" sz="3600">
                <a:latin typeface="Helvetica Neue"/>
                <a:ea typeface="Helvetica Neue"/>
                <a:cs typeface="Helvetica Neue"/>
                <a:sym typeface="Helvetica Neue"/>
              </a:rPr>
              <a:t>hadoop.ssl.require.client.cert</a:t>
            </a:r>
            <a:r>
              <a:rPr lang="zh-CN" altLang="en-US" sz="3600">
                <a:latin typeface="Helvetica Neue"/>
                <a:ea typeface="Helvetica Neue"/>
                <a:cs typeface="Helvetica Neue"/>
                <a:sym typeface="Helvetica Neue"/>
              </a:rPr>
              <a:t>）</a:t>
            </a:r>
            <a:endParaRPr lang="zh-CN" altLang="en-US"/>
          </a:p>
          <a:p>
            <a:pPr marL="0" indent="0">
              <a:buNone/>
            </a:pPr>
            <a:r>
              <a:rPr lang="zh-CN" altLang="en-US"/>
              <a:t> </a:t>
            </a:r>
            <a:endParaRPr lang="en-US" altLang="zh-CN"/>
          </a:p>
          <a:p>
            <a:endParaRPr lang="en-US" altLang="zh-CN" dirty="0"/>
          </a:p>
        </p:txBody>
      </p:sp>
      <p:pic>
        <p:nvPicPr>
          <p:cNvPr id="2" name="图片 1">
            <a:extLst>
              <a:ext uri="{FF2B5EF4-FFF2-40B4-BE49-F238E27FC236}">
                <a16:creationId xmlns:a16="http://schemas.microsoft.com/office/drawing/2014/main" id="{3C5F6C08-D2DA-4551-AAAE-1ED718DDEBD9}"/>
              </a:ext>
            </a:extLst>
          </p:cNvPr>
          <p:cNvPicPr>
            <a:picLocks noChangeAspect="1"/>
          </p:cNvPicPr>
          <p:nvPr/>
        </p:nvPicPr>
        <p:blipFill>
          <a:blip r:embed="rId3"/>
          <a:stretch>
            <a:fillRect/>
          </a:stretch>
        </p:blipFill>
        <p:spPr>
          <a:xfrm>
            <a:off x="10923677" y="4195573"/>
            <a:ext cx="13460323" cy="8250427"/>
          </a:xfrm>
          <a:prstGeom prst="rect">
            <a:avLst/>
          </a:prstGeom>
        </p:spPr>
      </p:pic>
      <p:pic>
        <p:nvPicPr>
          <p:cNvPr id="4" name="图片 3">
            <a:extLst>
              <a:ext uri="{FF2B5EF4-FFF2-40B4-BE49-F238E27FC236}">
                <a16:creationId xmlns:a16="http://schemas.microsoft.com/office/drawing/2014/main" id="{49D3A050-97A8-4661-9B5A-D11D41305BDC}"/>
              </a:ext>
            </a:extLst>
          </p:cNvPr>
          <p:cNvPicPr>
            <a:picLocks noChangeAspect="1"/>
          </p:cNvPicPr>
          <p:nvPr/>
        </p:nvPicPr>
        <p:blipFill>
          <a:blip r:embed="rId4"/>
          <a:stretch>
            <a:fillRect/>
          </a:stretch>
        </p:blipFill>
        <p:spPr>
          <a:xfrm>
            <a:off x="0" y="5213350"/>
            <a:ext cx="10749062" cy="6654800"/>
          </a:xfrm>
          <a:prstGeom prst="rect">
            <a:avLst/>
          </a:prstGeom>
        </p:spPr>
      </p:pic>
    </p:spTree>
    <p:extLst>
      <p:ext uri="{BB962C8B-B14F-4D97-AF65-F5344CB8AC3E}">
        <p14:creationId xmlns:p14="http://schemas.microsoft.com/office/powerpoint/2010/main" val="297994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Hadoop </a:t>
            </a:r>
            <a:r>
              <a:rPr lang="zh-CN" altLang="en-US"/>
              <a:t>如何使用</a:t>
            </a:r>
            <a:r>
              <a:rPr lang="en-US" altLang="zh-CN"/>
              <a:t> Netty </a:t>
            </a:r>
            <a:r>
              <a:rPr lang="zh-CN" altLang="en-US"/>
              <a:t>做</a:t>
            </a:r>
            <a:r>
              <a:rPr lang="en-US" altLang="zh-CN"/>
              <a:t> http </a:t>
            </a:r>
            <a:r>
              <a:rPr lang="zh-CN" altLang="en-US"/>
              <a:t>服务器？</a:t>
            </a:r>
            <a:endParaRPr lang="en-US" altLang="zh-CN"/>
          </a:p>
        </p:txBody>
      </p:sp>
      <p:sp>
        <p:nvSpPr>
          <p:cNvPr id="95" name="正文1…"/>
          <p:cNvSpPr txBox="1">
            <a:spLocks noGrp="1"/>
          </p:cNvSpPr>
          <p:nvPr>
            <p:ph type="body" idx="1"/>
          </p:nvPr>
        </p:nvSpPr>
        <p:spPr>
          <a:xfrm>
            <a:off x="2540000" y="3149600"/>
            <a:ext cx="19622168" cy="9296400"/>
          </a:xfrm>
        </p:spPr>
        <p:txBody>
          <a:bodyPr>
            <a:normAutofit/>
          </a:bodyPr>
          <a:lstStyle/>
          <a:p>
            <a:r>
              <a:rPr lang="zh-CN" altLang="en-US"/>
              <a:t>（</a:t>
            </a:r>
            <a:r>
              <a:rPr lang="en-US" altLang="zh-CN"/>
              <a:t>2</a:t>
            </a:r>
            <a:r>
              <a:rPr lang="zh-CN" altLang="en-US"/>
              <a:t>）过滤器（</a:t>
            </a:r>
            <a:r>
              <a:rPr lang="en-US" altLang="zh-CN"/>
              <a:t>Filter</a:t>
            </a:r>
            <a:r>
              <a:rPr lang="zh-CN" altLang="en-US"/>
              <a:t>）</a:t>
            </a:r>
            <a:r>
              <a:rPr lang="en-US" altLang="zh-CN"/>
              <a:t>:   </a:t>
            </a:r>
            <a:r>
              <a:rPr lang="en-US" altLang="zh-CN" sz="3600">
                <a:latin typeface="Helvetica Neue"/>
                <a:ea typeface="Helvetica Neue"/>
                <a:cs typeface="Helvetica Neue"/>
                <a:sym typeface="Helvetica Neue"/>
              </a:rPr>
              <a:t>dfs.datanode.httpserver.filter.handlers</a:t>
            </a:r>
            <a:endParaRPr lang="zh-CN" altLang="en-US"/>
          </a:p>
          <a:p>
            <a:endParaRPr lang="en-US" altLang="zh-CN" dirty="0"/>
          </a:p>
        </p:txBody>
      </p:sp>
      <p:pic>
        <p:nvPicPr>
          <p:cNvPr id="5" name="图片 4">
            <a:extLst>
              <a:ext uri="{FF2B5EF4-FFF2-40B4-BE49-F238E27FC236}">
                <a16:creationId xmlns:a16="http://schemas.microsoft.com/office/drawing/2014/main" id="{3FD80995-D846-4F7A-9A82-68BC38065F83}"/>
              </a:ext>
            </a:extLst>
          </p:cNvPr>
          <p:cNvPicPr>
            <a:picLocks noChangeAspect="1"/>
          </p:cNvPicPr>
          <p:nvPr/>
        </p:nvPicPr>
        <p:blipFill>
          <a:blip r:embed="rId3"/>
          <a:stretch>
            <a:fillRect/>
          </a:stretch>
        </p:blipFill>
        <p:spPr>
          <a:xfrm>
            <a:off x="11139530" y="4758596"/>
            <a:ext cx="13306318" cy="6919913"/>
          </a:xfrm>
          <a:prstGeom prst="rect">
            <a:avLst/>
          </a:prstGeom>
        </p:spPr>
      </p:pic>
      <p:sp>
        <p:nvSpPr>
          <p:cNvPr id="7" name="箭头: 右 6">
            <a:extLst>
              <a:ext uri="{FF2B5EF4-FFF2-40B4-BE49-F238E27FC236}">
                <a16:creationId xmlns:a16="http://schemas.microsoft.com/office/drawing/2014/main" id="{C6DEAA2B-478B-4C32-81B2-A537DB05F013}"/>
              </a:ext>
            </a:extLst>
          </p:cNvPr>
          <p:cNvSpPr/>
          <p:nvPr/>
        </p:nvSpPr>
        <p:spPr>
          <a:xfrm flipV="1">
            <a:off x="10336795" y="7377045"/>
            <a:ext cx="802735" cy="841509"/>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图片 7">
            <a:extLst>
              <a:ext uri="{FF2B5EF4-FFF2-40B4-BE49-F238E27FC236}">
                <a16:creationId xmlns:a16="http://schemas.microsoft.com/office/drawing/2014/main" id="{6722164E-8468-4A0D-BB66-93D82D75E118}"/>
              </a:ext>
            </a:extLst>
          </p:cNvPr>
          <p:cNvPicPr>
            <a:picLocks noChangeAspect="1"/>
          </p:cNvPicPr>
          <p:nvPr/>
        </p:nvPicPr>
        <p:blipFill>
          <a:blip r:embed="rId4"/>
          <a:stretch>
            <a:fillRect/>
          </a:stretch>
        </p:blipFill>
        <p:spPr>
          <a:xfrm>
            <a:off x="0" y="5003866"/>
            <a:ext cx="10367715" cy="6429375"/>
          </a:xfrm>
          <a:prstGeom prst="rect">
            <a:avLst/>
          </a:prstGeom>
        </p:spPr>
      </p:pic>
    </p:spTree>
    <p:extLst>
      <p:ext uri="{BB962C8B-B14F-4D97-AF65-F5344CB8AC3E}">
        <p14:creationId xmlns:p14="http://schemas.microsoft.com/office/powerpoint/2010/main" val="107783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Hadoop </a:t>
            </a:r>
            <a:r>
              <a:rPr lang="zh-CN" altLang="en-US"/>
              <a:t>如何使用</a:t>
            </a:r>
            <a:r>
              <a:rPr lang="en-US" altLang="zh-CN"/>
              <a:t> Netty </a:t>
            </a:r>
            <a:r>
              <a:rPr lang="zh-CN" altLang="en-US"/>
              <a:t>做</a:t>
            </a:r>
            <a:r>
              <a:rPr lang="en-US" altLang="zh-CN"/>
              <a:t> http </a:t>
            </a:r>
            <a:r>
              <a:rPr lang="zh-CN" altLang="en-US"/>
              <a:t>服务器？</a:t>
            </a:r>
            <a:endParaRPr lang="en-US" altLang="zh-CN"/>
          </a:p>
        </p:txBody>
      </p:sp>
      <p:sp>
        <p:nvSpPr>
          <p:cNvPr id="95" name="正文1…"/>
          <p:cNvSpPr txBox="1">
            <a:spLocks noGrp="1"/>
          </p:cNvSpPr>
          <p:nvPr>
            <p:ph type="body" idx="1"/>
          </p:nvPr>
        </p:nvSpPr>
        <p:spPr>
          <a:xfrm>
            <a:off x="2540000" y="3149600"/>
            <a:ext cx="21844000" cy="9296400"/>
          </a:xfrm>
        </p:spPr>
        <p:txBody>
          <a:bodyPr>
            <a:normAutofit/>
          </a:bodyPr>
          <a:lstStyle/>
          <a:p>
            <a:r>
              <a:rPr lang="en-US" altLang="zh-CN" sz="3600">
                <a:sym typeface="Helvetica Neue"/>
              </a:rPr>
              <a:t>org.apache.hadoop.hdfs.server.datanode.web.RestCsrfPreventionFilterHandler</a:t>
            </a:r>
            <a:r>
              <a:rPr lang="zh-CN" altLang="en-US" sz="3600">
                <a:sym typeface="Helvetica Neue"/>
              </a:rPr>
              <a:t>：</a:t>
            </a:r>
            <a:endParaRPr lang="en-US" altLang="zh-CN" sz="3600">
              <a:sym typeface="Helvetica Neue"/>
            </a:endParaRPr>
          </a:p>
          <a:p>
            <a:pPr lvl="1"/>
            <a:r>
              <a:rPr lang="en-US" altLang="zh-CN" sz="2800">
                <a:sym typeface="Helvetica Neue"/>
              </a:rPr>
              <a:t>RestCsrfPreventionFilterHandler </a:t>
            </a:r>
            <a:r>
              <a:rPr lang="zh-CN" altLang="en-US" sz="2800">
                <a:sym typeface="Helvetica Neue"/>
              </a:rPr>
              <a:t>继承</a:t>
            </a:r>
            <a:r>
              <a:rPr lang="en-US" altLang="zh-CN" sz="2800">
                <a:sym typeface="Helvetica Neue"/>
              </a:rPr>
              <a:t> SimpleChannelInboundHandler</a:t>
            </a:r>
          </a:p>
          <a:p>
            <a:pPr lvl="1"/>
            <a:r>
              <a:rPr lang="en-US" altLang="zh-CN" sz="2800">
                <a:sym typeface="Helvetica Neue"/>
              </a:rPr>
              <a:t>RestCsrfPreventionFilterHandler  </a:t>
            </a:r>
            <a:r>
              <a:rPr lang="zh-CN" altLang="en-US" sz="2800">
                <a:sym typeface="Helvetica Neue"/>
              </a:rPr>
              <a:t>含有  </a:t>
            </a:r>
            <a:r>
              <a:rPr lang="en-US" altLang="zh-CN" sz="2800">
                <a:sym typeface="Helvetica Neue"/>
              </a:rPr>
              <a:t>RestCsrfPreventionFilter </a:t>
            </a:r>
            <a:r>
              <a:rPr lang="zh-CN" altLang="en-US" sz="2800">
                <a:sym typeface="Helvetica Neue"/>
              </a:rPr>
              <a:t>（</a:t>
            </a:r>
            <a:r>
              <a:rPr lang="en-US" altLang="zh-CN" sz="2800">
                <a:sym typeface="Helvetica Neue"/>
              </a:rPr>
              <a:t>javax.servlet.Filter</a:t>
            </a:r>
            <a:r>
              <a:rPr lang="zh-CN" altLang="en-US" sz="2800">
                <a:sym typeface="Helvetica Neue"/>
              </a:rPr>
              <a:t>）</a:t>
            </a:r>
            <a:endParaRPr lang="en-US" altLang="zh-CN" sz="2800">
              <a:sym typeface="Helvetica Neue"/>
            </a:endParaRPr>
          </a:p>
          <a:p>
            <a:pPr marL="0" indent="0">
              <a:buNone/>
            </a:pPr>
            <a:endParaRPr lang="en-US" altLang="zh-CN" sz="3600">
              <a:latin typeface="Helvetica Neue"/>
              <a:sym typeface="Helvetica Neue"/>
            </a:endParaRPr>
          </a:p>
          <a:p>
            <a:endParaRPr lang="zh-CN" altLang="en-US"/>
          </a:p>
          <a:p>
            <a:endParaRPr lang="en-US" altLang="zh-CN" dirty="0"/>
          </a:p>
        </p:txBody>
      </p:sp>
      <p:pic>
        <p:nvPicPr>
          <p:cNvPr id="9" name="图片 8">
            <a:extLst>
              <a:ext uri="{FF2B5EF4-FFF2-40B4-BE49-F238E27FC236}">
                <a16:creationId xmlns:a16="http://schemas.microsoft.com/office/drawing/2014/main" id="{41407FD9-4A12-4626-BF9C-837DA6518440}"/>
              </a:ext>
            </a:extLst>
          </p:cNvPr>
          <p:cNvPicPr>
            <a:picLocks noChangeAspect="1"/>
          </p:cNvPicPr>
          <p:nvPr/>
        </p:nvPicPr>
        <p:blipFill>
          <a:blip r:embed="rId3"/>
          <a:stretch>
            <a:fillRect/>
          </a:stretch>
        </p:blipFill>
        <p:spPr>
          <a:xfrm>
            <a:off x="4267200" y="6933927"/>
            <a:ext cx="16498846" cy="6782073"/>
          </a:xfrm>
          <a:prstGeom prst="rect">
            <a:avLst/>
          </a:prstGeom>
        </p:spPr>
      </p:pic>
    </p:spTree>
    <p:extLst>
      <p:ext uri="{BB962C8B-B14F-4D97-AF65-F5344CB8AC3E}">
        <p14:creationId xmlns:p14="http://schemas.microsoft.com/office/powerpoint/2010/main" val="3760176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Hadoop </a:t>
            </a:r>
            <a:r>
              <a:rPr lang="zh-CN" altLang="en-US"/>
              <a:t>如何使用</a:t>
            </a:r>
            <a:r>
              <a:rPr lang="en-US" altLang="zh-CN"/>
              <a:t> Netty </a:t>
            </a:r>
            <a:r>
              <a:rPr lang="zh-CN" altLang="en-US"/>
              <a:t>做</a:t>
            </a:r>
            <a:r>
              <a:rPr lang="en-US" altLang="zh-CN"/>
              <a:t> http </a:t>
            </a:r>
            <a:r>
              <a:rPr lang="zh-CN" altLang="en-US"/>
              <a:t>服务器？</a:t>
            </a:r>
            <a:endParaRPr lang="en-US" altLang="zh-CN"/>
          </a:p>
        </p:txBody>
      </p:sp>
      <p:sp>
        <p:nvSpPr>
          <p:cNvPr id="95" name="正文1…"/>
          <p:cNvSpPr txBox="1">
            <a:spLocks noGrp="1"/>
          </p:cNvSpPr>
          <p:nvPr>
            <p:ph type="body" idx="1"/>
          </p:nvPr>
        </p:nvSpPr>
        <p:spPr>
          <a:xfrm>
            <a:off x="2540000" y="3149600"/>
            <a:ext cx="24168100" cy="9296400"/>
          </a:xfrm>
        </p:spPr>
        <p:txBody>
          <a:bodyPr>
            <a:normAutofit/>
          </a:bodyPr>
          <a:lstStyle/>
          <a:p>
            <a:pPr lvl="1"/>
            <a:r>
              <a:rPr lang="zh-CN" altLang="en-US">
                <a:sym typeface="Helvetica Neue"/>
              </a:rPr>
              <a:t>传递：</a:t>
            </a:r>
            <a:r>
              <a:rPr lang="en-US" altLang="zh-CN">
                <a:sym typeface="Helvetica Neue"/>
              </a:rPr>
              <a:t>ctx.fireChannelRead(req);</a:t>
            </a:r>
          </a:p>
          <a:p>
            <a:pPr lvl="1"/>
            <a:r>
              <a:rPr lang="zh-CN" altLang="en-US">
                <a:sym typeface="Helvetica Neue"/>
              </a:rPr>
              <a:t>响应：</a:t>
            </a:r>
            <a:r>
              <a:rPr lang="en-US" altLang="zh-CN">
                <a:sym typeface="Helvetica Neue"/>
              </a:rPr>
              <a:t>ctx.writeAndFlush(resp).addListener(ChannelFutureListener.CLOSE);</a:t>
            </a:r>
          </a:p>
          <a:p>
            <a:pPr marL="0" indent="0">
              <a:buNone/>
            </a:pPr>
            <a:endParaRPr lang="en-US" altLang="zh-CN" sz="3600">
              <a:latin typeface="Helvetica Neue"/>
              <a:sym typeface="Helvetica Neue"/>
            </a:endParaRPr>
          </a:p>
          <a:p>
            <a:pPr marL="0" indent="0">
              <a:buNone/>
            </a:pPr>
            <a:endParaRPr lang="en-US" altLang="zh-CN" sz="3600">
              <a:latin typeface="Helvetica Neue"/>
              <a:sym typeface="Helvetica Neue"/>
            </a:endParaRPr>
          </a:p>
          <a:p>
            <a:endParaRPr lang="zh-CN" altLang="en-US"/>
          </a:p>
          <a:p>
            <a:endParaRPr lang="en-US" altLang="zh-CN" dirty="0"/>
          </a:p>
        </p:txBody>
      </p:sp>
      <p:pic>
        <p:nvPicPr>
          <p:cNvPr id="14" name="图片 13">
            <a:extLst>
              <a:ext uri="{FF2B5EF4-FFF2-40B4-BE49-F238E27FC236}">
                <a16:creationId xmlns:a16="http://schemas.microsoft.com/office/drawing/2014/main" id="{83FC2AED-4DDD-4B0D-B0E9-D3B72970DB6F}"/>
              </a:ext>
            </a:extLst>
          </p:cNvPr>
          <p:cNvPicPr>
            <a:picLocks noChangeAspect="1"/>
          </p:cNvPicPr>
          <p:nvPr/>
        </p:nvPicPr>
        <p:blipFill>
          <a:blip r:embed="rId3"/>
          <a:stretch>
            <a:fillRect/>
          </a:stretch>
        </p:blipFill>
        <p:spPr>
          <a:xfrm>
            <a:off x="3712345" y="5930445"/>
            <a:ext cx="14444709" cy="6515555"/>
          </a:xfrm>
          <a:prstGeom prst="rect">
            <a:avLst/>
          </a:prstGeom>
        </p:spPr>
      </p:pic>
    </p:spTree>
    <p:extLst>
      <p:ext uri="{BB962C8B-B14F-4D97-AF65-F5344CB8AC3E}">
        <p14:creationId xmlns:p14="http://schemas.microsoft.com/office/powerpoint/2010/main" val="2199155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Hadoop </a:t>
            </a:r>
            <a:r>
              <a:rPr lang="zh-CN" altLang="en-US"/>
              <a:t>如何使用</a:t>
            </a:r>
            <a:r>
              <a:rPr lang="en-US" altLang="zh-CN"/>
              <a:t> Netty </a:t>
            </a:r>
            <a:r>
              <a:rPr lang="zh-CN" altLang="en-US"/>
              <a:t>做</a:t>
            </a:r>
            <a:r>
              <a:rPr lang="en-US" altLang="zh-CN"/>
              <a:t> http </a:t>
            </a:r>
            <a:r>
              <a:rPr lang="zh-CN" altLang="en-US"/>
              <a:t>服务器？</a:t>
            </a:r>
            <a:endParaRPr lang="en-US" altLang="zh-CN"/>
          </a:p>
        </p:txBody>
      </p:sp>
      <p:sp>
        <p:nvSpPr>
          <p:cNvPr id="95" name="正文1…"/>
          <p:cNvSpPr txBox="1">
            <a:spLocks noGrp="1"/>
          </p:cNvSpPr>
          <p:nvPr>
            <p:ph type="body" idx="1"/>
          </p:nvPr>
        </p:nvSpPr>
        <p:spPr>
          <a:xfrm>
            <a:off x="2540000" y="3149600"/>
            <a:ext cx="24168100" cy="9296400"/>
          </a:xfrm>
        </p:spPr>
        <p:txBody>
          <a:bodyPr>
            <a:normAutofit/>
          </a:bodyPr>
          <a:lstStyle/>
          <a:p>
            <a:r>
              <a:rPr lang="zh-CN" altLang="en-US"/>
              <a:t>（</a:t>
            </a:r>
            <a:r>
              <a:rPr lang="en-US" altLang="zh-CN"/>
              <a:t>3</a:t>
            </a:r>
            <a:r>
              <a:rPr lang="zh-CN" altLang="en-US"/>
              <a:t>）</a:t>
            </a:r>
            <a:r>
              <a:rPr lang="en-US" altLang="zh-CN"/>
              <a:t>Chucked Write</a:t>
            </a:r>
            <a:r>
              <a:rPr lang="zh-CN" altLang="en-US"/>
              <a:t>： </a:t>
            </a:r>
            <a:r>
              <a:rPr lang="en-US" altLang="zh-CN"/>
              <a:t>8K: io.netty.handler.stream.ChunkedStream#DEFAULT_CHUNK_SIZE</a:t>
            </a:r>
            <a:endParaRPr lang="en-US" altLang="zh-CN" sz="3600">
              <a:latin typeface="Helvetica Neue"/>
              <a:sym typeface="Helvetica Neue"/>
            </a:endParaRPr>
          </a:p>
          <a:p>
            <a:pPr marL="0" indent="0">
              <a:buNone/>
            </a:pPr>
            <a:endParaRPr lang="en-US" altLang="zh-CN" sz="3600">
              <a:latin typeface="Helvetica Neue"/>
              <a:sym typeface="Helvetica Neue"/>
            </a:endParaRPr>
          </a:p>
          <a:p>
            <a:endParaRPr lang="zh-CN" altLang="en-US"/>
          </a:p>
          <a:p>
            <a:endParaRPr lang="en-US" altLang="zh-CN" b="1" dirty="0"/>
          </a:p>
        </p:txBody>
      </p:sp>
      <p:sp>
        <p:nvSpPr>
          <p:cNvPr id="4" name="箭头: 右 3">
            <a:extLst>
              <a:ext uri="{FF2B5EF4-FFF2-40B4-BE49-F238E27FC236}">
                <a16:creationId xmlns:a16="http://schemas.microsoft.com/office/drawing/2014/main" id="{F8DE8061-5184-4065-9226-9A61D09C589A}"/>
              </a:ext>
            </a:extLst>
          </p:cNvPr>
          <p:cNvSpPr/>
          <p:nvPr/>
        </p:nvSpPr>
        <p:spPr>
          <a:xfrm>
            <a:off x="10439400" y="7797800"/>
            <a:ext cx="608352" cy="48895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5" name="图片 4">
            <a:extLst>
              <a:ext uri="{FF2B5EF4-FFF2-40B4-BE49-F238E27FC236}">
                <a16:creationId xmlns:a16="http://schemas.microsoft.com/office/drawing/2014/main" id="{651090A7-59E3-482B-A90A-4935BC373B5C}"/>
              </a:ext>
            </a:extLst>
          </p:cNvPr>
          <p:cNvPicPr>
            <a:picLocks noChangeAspect="1"/>
          </p:cNvPicPr>
          <p:nvPr/>
        </p:nvPicPr>
        <p:blipFill>
          <a:blip r:embed="rId3"/>
          <a:stretch>
            <a:fillRect/>
          </a:stretch>
        </p:blipFill>
        <p:spPr>
          <a:xfrm>
            <a:off x="9731417" y="4519736"/>
            <a:ext cx="14647331" cy="8643938"/>
          </a:xfrm>
          <a:prstGeom prst="rect">
            <a:avLst/>
          </a:prstGeom>
        </p:spPr>
      </p:pic>
      <p:pic>
        <p:nvPicPr>
          <p:cNvPr id="8" name="图片 7">
            <a:extLst>
              <a:ext uri="{FF2B5EF4-FFF2-40B4-BE49-F238E27FC236}">
                <a16:creationId xmlns:a16="http://schemas.microsoft.com/office/drawing/2014/main" id="{5ADC9A6F-7F3D-4643-8AA0-0BFADAE7389F}"/>
              </a:ext>
            </a:extLst>
          </p:cNvPr>
          <p:cNvPicPr>
            <a:picLocks noChangeAspect="1"/>
          </p:cNvPicPr>
          <p:nvPr/>
        </p:nvPicPr>
        <p:blipFill>
          <a:blip r:embed="rId4"/>
          <a:stretch>
            <a:fillRect/>
          </a:stretch>
        </p:blipFill>
        <p:spPr>
          <a:xfrm>
            <a:off x="589743" y="7797800"/>
            <a:ext cx="8496799" cy="5572126"/>
          </a:xfrm>
          <a:prstGeom prst="rect">
            <a:avLst/>
          </a:prstGeom>
        </p:spPr>
      </p:pic>
      <p:sp>
        <p:nvSpPr>
          <p:cNvPr id="11" name="箭头: 右 10">
            <a:extLst>
              <a:ext uri="{FF2B5EF4-FFF2-40B4-BE49-F238E27FC236}">
                <a16:creationId xmlns:a16="http://schemas.microsoft.com/office/drawing/2014/main" id="{CC3A919F-332E-4B1D-858E-A7D91FC9A1A2}"/>
              </a:ext>
            </a:extLst>
          </p:cNvPr>
          <p:cNvSpPr/>
          <p:nvPr/>
        </p:nvSpPr>
        <p:spPr>
          <a:xfrm>
            <a:off x="9104803" y="8597230"/>
            <a:ext cx="608352" cy="48895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 name="图片 2">
            <a:extLst>
              <a:ext uri="{FF2B5EF4-FFF2-40B4-BE49-F238E27FC236}">
                <a16:creationId xmlns:a16="http://schemas.microsoft.com/office/drawing/2014/main" id="{F2C47B14-9082-439D-B356-997728043A31}"/>
              </a:ext>
            </a:extLst>
          </p:cNvPr>
          <p:cNvPicPr>
            <a:picLocks noChangeAspect="1"/>
          </p:cNvPicPr>
          <p:nvPr/>
        </p:nvPicPr>
        <p:blipFill>
          <a:blip r:embed="rId5"/>
          <a:stretch>
            <a:fillRect/>
          </a:stretch>
        </p:blipFill>
        <p:spPr>
          <a:xfrm>
            <a:off x="2344831" y="4538596"/>
            <a:ext cx="5057234" cy="2735586"/>
          </a:xfrm>
          <a:prstGeom prst="rect">
            <a:avLst/>
          </a:prstGeom>
        </p:spPr>
      </p:pic>
    </p:spTree>
    <p:extLst>
      <p:ext uri="{BB962C8B-B14F-4D97-AF65-F5344CB8AC3E}">
        <p14:creationId xmlns:p14="http://schemas.microsoft.com/office/powerpoint/2010/main" val="2761472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Hadoop </a:t>
            </a:r>
            <a:r>
              <a:rPr lang="zh-CN" altLang="en-US"/>
              <a:t>如何使用</a:t>
            </a:r>
            <a:r>
              <a:rPr lang="en-US" altLang="zh-CN"/>
              <a:t> Netty </a:t>
            </a:r>
            <a:r>
              <a:rPr lang="zh-CN" altLang="en-US"/>
              <a:t>做</a:t>
            </a:r>
            <a:r>
              <a:rPr lang="en-US" altLang="zh-CN"/>
              <a:t> http </a:t>
            </a:r>
            <a:r>
              <a:rPr lang="zh-CN" altLang="en-US"/>
              <a:t>服务器？</a:t>
            </a:r>
            <a:endParaRPr lang="en-US" altLang="zh-CN"/>
          </a:p>
        </p:txBody>
      </p:sp>
      <p:sp>
        <p:nvSpPr>
          <p:cNvPr id="95" name="正文1…"/>
          <p:cNvSpPr txBox="1">
            <a:spLocks noGrp="1"/>
          </p:cNvSpPr>
          <p:nvPr>
            <p:ph type="body" idx="1"/>
          </p:nvPr>
        </p:nvSpPr>
        <p:spPr>
          <a:xfrm>
            <a:off x="2540000" y="3149600"/>
            <a:ext cx="24168100" cy="9296400"/>
          </a:xfrm>
        </p:spPr>
        <p:txBody>
          <a:bodyPr>
            <a:normAutofit/>
          </a:bodyPr>
          <a:lstStyle/>
          <a:p>
            <a:r>
              <a:rPr lang="zh-CN" altLang="en-US"/>
              <a:t>（</a:t>
            </a:r>
            <a:r>
              <a:rPr lang="en-US" altLang="zh-CN"/>
              <a:t>4</a:t>
            </a:r>
            <a:r>
              <a:rPr lang="zh-CN" altLang="en-US"/>
              <a:t>）</a:t>
            </a:r>
            <a:r>
              <a:rPr lang="en-US" altLang="zh-CN"/>
              <a:t>URL Dispatcher  </a:t>
            </a:r>
            <a:endParaRPr lang="zh-CN" altLang="en-US"/>
          </a:p>
          <a:p>
            <a:pPr marL="0" indent="0">
              <a:buNone/>
            </a:pPr>
            <a:endParaRPr lang="en-US" altLang="zh-CN" sz="3600">
              <a:latin typeface="Helvetica Neue"/>
              <a:sym typeface="Helvetica Neue"/>
            </a:endParaRPr>
          </a:p>
          <a:p>
            <a:pPr marL="0" indent="0">
              <a:buNone/>
            </a:pPr>
            <a:endParaRPr lang="en-US" altLang="zh-CN" sz="3600">
              <a:latin typeface="Helvetica Neue"/>
              <a:sym typeface="Helvetica Neue"/>
            </a:endParaRPr>
          </a:p>
          <a:p>
            <a:endParaRPr lang="zh-CN" altLang="en-US"/>
          </a:p>
          <a:p>
            <a:endParaRPr lang="en-US" altLang="zh-CN" b="1" dirty="0"/>
          </a:p>
        </p:txBody>
      </p:sp>
      <p:pic>
        <p:nvPicPr>
          <p:cNvPr id="2" name="图片 1">
            <a:extLst>
              <a:ext uri="{FF2B5EF4-FFF2-40B4-BE49-F238E27FC236}">
                <a16:creationId xmlns:a16="http://schemas.microsoft.com/office/drawing/2014/main" id="{BB46FC8D-D26D-4804-BB21-5425A265434F}"/>
              </a:ext>
            </a:extLst>
          </p:cNvPr>
          <p:cNvPicPr>
            <a:picLocks noChangeAspect="1"/>
          </p:cNvPicPr>
          <p:nvPr/>
        </p:nvPicPr>
        <p:blipFill>
          <a:blip r:embed="rId3"/>
          <a:stretch>
            <a:fillRect/>
          </a:stretch>
        </p:blipFill>
        <p:spPr>
          <a:xfrm>
            <a:off x="11047752" y="3432175"/>
            <a:ext cx="13336248" cy="9521825"/>
          </a:xfrm>
          <a:prstGeom prst="rect">
            <a:avLst/>
          </a:prstGeom>
        </p:spPr>
      </p:pic>
      <p:pic>
        <p:nvPicPr>
          <p:cNvPr id="3" name="图片 2">
            <a:extLst>
              <a:ext uri="{FF2B5EF4-FFF2-40B4-BE49-F238E27FC236}">
                <a16:creationId xmlns:a16="http://schemas.microsoft.com/office/drawing/2014/main" id="{1348352B-E9B4-4AEF-AE64-6ACE8A2B66CF}"/>
              </a:ext>
            </a:extLst>
          </p:cNvPr>
          <p:cNvPicPr>
            <a:picLocks noChangeAspect="1"/>
          </p:cNvPicPr>
          <p:nvPr/>
        </p:nvPicPr>
        <p:blipFill>
          <a:blip r:embed="rId4"/>
          <a:stretch>
            <a:fillRect/>
          </a:stretch>
        </p:blipFill>
        <p:spPr>
          <a:xfrm>
            <a:off x="0" y="4819650"/>
            <a:ext cx="10333831" cy="7035800"/>
          </a:xfrm>
          <a:prstGeom prst="rect">
            <a:avLst/>
          </a:prstGeom>
        </p:spPr>
      </p:pic>
      <p:sp>
        <p:nvSpPr>
          <p:cNvPr id="4" name="箭头: 右 3">
            <a:extLst>
              <a:ext uri="{FF2B5EF4-FFF2-40B4-BE49-F238E27FC236}">
                <a16:creationId xmlns:a16="http://schemas.microsoft.com/office/drawing/2014/main" id="{F8DE8061-5184-4065-9226-9A61D09C589A}"/>
              </a:ext>
            </a:extLst>
          </p:cNvPr>
          <p:cNvSpPr/>
          <p:nvPr/>
        </p:nvSpPr>
        <p:spPr>
          <a:xfrm>
            <a:off x="10439400" y="7797800"/>
            <a:ext cx="608352" cy="48895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50853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Hadoop </a:t>
            </a:r>
            <a:r>
              <a:rPr lang="zh-CN" altLang="en-US"/>
              <a:t>如何使用</a:t>
            </a:r>
            <a:r>
              <a:rPr lang="en-US" altLang="zh-CN"/>
              <a:t> Netty </a:t>
            </a:r>
            <a:r>
              <a:rPr lang="zh-CN" altLang="en-US"/>
              <a:t>做</a:t>
            </a:r>
            <a:r>
              <a:rPr lang="en-US" altLang="zh-CN"/>
              <a:t> http </a:t>
            </a:r>
            <a:r>
              <a:rPr lang="zh-CN" altLang="en-US"/>
              <a:t>服务器？</a:t>
            </a:r>
            <a:endParaRPr lang="en-US" altLang="zh-CN"/>
          </a:p>
        </p:txBody>
      </p:sp>
      <p:sp>
        <p:nvSpPr>
          <p:cNvPr id="95" name="正文1…"/>
          <p:cNvSpPr txBox="1">
            <a:spLocks noGrp="1"/>
          </p:cNvSpPr>
          <p:nvPr>
            <p:ph type="body" idx="1"/>
          </p:nvPr>
        </p:nvSpPr>
        <p:spPr>
          <a:xfrm>
            <a:off x="2540000" y="3149600"/>
            <a:ext cx="24168100" cy="9296400"/>
          </a:xfrm>
        </p:spPr>
        <p:txBody>
          <a:bodyPr>
            <a:normAutofit/>
          </a:bodyPr>
          <a:lstStyle/>
          <a:p>
            <a:pPr marL="0" indent="0">
              <a:buNone/>
            </a:pPr>
            <a:endParaRPr lang="en-US" altLang="zh-CN" sz="3600">
              <a:latin typeface="Helvetica Neue"/>
              <a:sym typeface="Helvetica Neue"/>
            </a:endParaRPr>
          </a:p>
          <a:p>
            <a:pPr marL="0" indent="0">
              <a:buNone/>
            </a:pPr>
            <a:endParaRPr lang="en-US" altLang="zh-CN" sz="3600">
              <a:latin typeface="Helvetica Neue"/>
              <a:sym typeface="Helvetica Neue"/>
            </a:endParaRPr>
          </a:p>
          <a:p>
            <a:endParaRPr lang="zh-CN" altLang="en-US"/>
          </a:p>
          <a:p>
            <a:endParaRPr lang="en-US" altLang="zh-CN" b="1" dirty="0"/>
          </a:p>
        </p:txBody>
      </p:sp>
      <p:sp>
        <p:nvSpPr>
          <p:cNvPr id="4" name="箭头: 右 3">
            <a:extLst>
              <a:ext uri="{FF2B5EF4-FFF2-40B4-BE49-F238E27FC236}">
                <a16:creationId xmlns:a16="http://schemas.microsoft.com/office/drawing/2014/main" id="{F8DE8061-5184-4065-9226-9A61D09C589A}"/>
              </a:ext>
            </a:extLst>
          </p:cNvPr>
          <p:cNvSpPr/>
          <p:nvPr/>
        </p:nvSpPr>
        <p:spPr>
          <a:xfrm>
            <a:off x="10963368" y="8277395"/>
            <a:ext cx="1053876" cy="53975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5" name="图片 4">
            <a:extLst>
              <a:ext uri="{FF2B5EF4-FFF2-40B4-BE49-F238E27FC236}">
                <a16:creationId xmlns:a16="http://schemas.microsoft.com/office/drawing/2014/main" id="{92623245-B785-49BA-9189-213599084EFE}"/>
              </a:ext>
            </a:extLst>
          </p:cNvPr>
          <p:cNvPicPr>
            <a:picLocks noChangeAspect="1"/>
          </p:cNvPicPr>
          <p:nvPr/>
        </p:nvPicPr>
        <p:blipFill>
          <a:blip r:embed="rId3"/>
          <a:stretch>
            <a:fillRect/>
          </a:stretch>
        </p:blipFill>
        <p:spPr>
          <a:xfrm>
            <a:off x="160696" y="3629025"/>
            <a:ext cx="10728530" cy="6457950"/>
          </a:xfrm>
          <a:prstGeom prst="rect">
            <a:avLst/>
          </a:prstGeom>
        </p:spPr>
      </p:pic>
      <p:pic>
        <p:nvPicPr>
          <p:cNvPr id="6" name="图片 5">
            <a:extLst>
              <a:ext uri="{FF2B5EF4-FFF2-40B4-BE49-F238E27FC236}">
                <a16:creationId xmlns:a16="http://schemas.microsoft.com/office/drawing/2014/main" id="{E113CB7A-EF34-45AE-AD55-FEC4B16E03D2}"/>
              </a:ext>
            </a:extLst>
          </p:cNvPr>
          <p:cNvPicPr>
            <a:picLocks noChangeAspect="1"/>
          </p:cNvPicPr>
          <p:nvPr/>
        </p:nvPicPr>
        <p:blipFill>
          <a:blip r:embed="rId4"/>
          <a:stretch>
            <a:fillRect/>
          </a:stretch>
        </p:blipFill>
        <p:spPr>
          <a:xfrm>
            <a:off x="12095502" y="3492500"/>
            <a:ext cx="12206164" cy="9683750"/>
          </a:xfrm>
          <a:prstGeom prst="rect">
            <a:avLst/>
          </a:prstGeom>
        </p:spPr>
      </p:pic>
      <p:sp>
        <p:nvSpPr>
          <p:cNvPr id="9" name="正文1…">
            <a:extLst>
              <a:ext uri="{FF2B5EF4-FFF2-40B4-BE49-F238E27FC236}">
                <a16:creationId xmlns:a16="http://schemas.microsoft.com/office/drawing/2014/main" id="{7196EFD3-CEF9-4A3A-9628-A77E7BAAF8CE}"/>
              </a:ext>
            </a:extLst>
          </p:cNvPr>
          <p:cNvSpPr txBox="1">
            <a:spLocks/>
          </p:cNvSpPr>
          <p:nvPr/>
        </p:nvSpPr>
        <p:spPr>
          <a:xfrm>
            <a:off x="2692400" y="2641600"/>
            <a:ext cx="241681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635000" marR="0" indent="-635000" algn="l" defTabSz="825500" latinLnBrk="0">
              <a:lnSpc>
                <a:spcPct val="150000"/>
              </a:lnSpc>
              <a:spcBef>
                <a:spcPts val="5900"/>
              </a:spcBef>
              <a:spcAft>
                <a:spcPts val="0"/>
              </a:spcAft>
              <a:buClrTx/>
              <a:buSzPct val="125000"/>
              <a:buFontTx/>
              <a:buChar char="•"/>
              <a:tabLst/>
              <a:defRPr sz="3500" b="0" i="0" u="none" strike="noStrike" cap="none" spc="0" baseline="0">
                <a:solidFill>
                  <a:srgbClr val="000000"/>
                </a:solidFill>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libaba PuHuiTi"/>
              </a:defRPr>
            </a:lvl1pPr>
            <a:lvl2pPr marL="1270000" marR="0" indent="-635000" algn="l" defTabSz="825500" latinLnBrk="0">
              <a:lnSpc>
                <a:spcPct val="150000"/>
              </a:lnSpc>
              <a:spcBef>
                <a:spcPts val="5900"/>
              </a:spcBef>
              <a:spcAft>
                <a:spcPts val="0"/>
              </a:spcAft>
              <a:buClrTx/>
              <a:buSzPct val="125000"/>
              <a:buFontTx/>
              <a:buChar char="•"/>
              <a:tabLst/>
              <a:defRPr sz="3500" b="0" i="0" u="none" strike="noStrike" cap="none" spc="0" baseline="0">
                <a:solidFill>
                  <a:srgbClr val="000000"/>
                </a:solidFill>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libaba PuHuiTi"/>
              </a:defRPr>
            </a:lvl2pPr>
            <a:lvl3pPr marL="1905000" marR="0" indent="-635000" algn="l" defTabSz="825500" latinLnBrk="0">
              <a:lnSpc>
                <a:spcPct val="150000"/>
              </a:lnSpc>
              <a:spcBef>
                <a:spcPts val="5900"/>
              </a:spcBef>
              <a:spcAft>
                <a:spcPts val="0"/>
              </a:spcAft>
              <a:buClrTx/>
              <a:buSzPct val="125000"/>
              <a:buFontTx/>
              <a:buChar char="•"/>
              <a:tabLst/>
              <a:defRPr sz="3500" b="0" i="0" u="none" strike="noStrike" cap="none" spc="0" baseline="0">
                <a:solidFill>
                  <a:srgbClr val="000000"/>
                </a:solidFill>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libaba PuHuiTi"/>
              </a:defRPr>
            </a:lvl3pPr>
            <a:lvl4pPr marL="2540000" marR="0" indent="-635000" algn="l" defTabSz="825500" latinLnBrk="0">
              <a:lnSpc>
                <a:spcPct val="150000"/>
              </a:lnSpc>
              <a:spcBef>
                <a:spcPts val="5900"/>
              </a:spcBef>
              <a:spcAft>
                <a:spcPts val="0"/>
              </a:spcAft>
              <a:buClrTx/>
              <a:buSzPct val="125000"/>
              <a:buFontTx/>
              <a:buChar char="•"/>
              <a:tabLst/>
              <a:defRPr sz="3500" b="0" i="0" u="none" strike="noStrike" cap="none" spc="0" baseline="0">
                <a:solidFill>
                  <a:srgbClr val="000000"/>
                </a:solidFill>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libaba PuHuiTi"/>
              </a:defRPr>
            </a:lvl4pPr>
            <a:lvl5pPr marL="3175000" marR="0" indent="-635000" algn="l" defTabSz="825500" latinLnBrk="0">
              <a:lnSpc>
                <a:spcPct val="150000"/>
              </a:lnSpc>
              <a:spcBef>
                <a:spcPts val="5900"/>
              </a:spcBef>
              <a:spcAft>
                <a:spcPts val="0"/>
              </a:spcAft>
              <a:buClrTx/>
              <a:buSzPct val="125000"/>
              <a:buFontTx/>
              <a:buChar char="•"/>
              <a:tabLst/>
              <a:defRPr sz="3500" b="0" i="0" u="none" strike="noStrike" cap="none" spc="0" baseline="0">
                <a:solidFill>
                  <a:srgbClr val="000000"/>
                </a:solidFill>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Alibaba PuHuiTi"/>
              </a:defRPr>
            </a:lvl5pPr>
            <a:lvl6pPr marL="3677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6pPr>
            <a:lvl7pPr marL="4312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7pPr>
            <a:lvl8pPr marL="4947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8pPr>
            <a:lvl9pPr marL="5582708" marR="0" indent="-502708" algn="l" defTabSz="825500" latinLnBrk="0">
              <a:lnSpc>
                <a:spcPct val="100000"/>
              </a:lnSpc>
              <a:spcBef>
                <a:spcPts val="5900"/>
              </a:spcBef>
              <a:spcAft>
                <a:spcPts val="0"/>
              </a:spcAft>
              <a:buClrTx/>
              <a:buSzPct val="125000"/>
              <a:buFontTx/>
              <a:buChar char="•"/>
              <a:tabLst/>
              <a:defRPr sz="3800" b="0" i="0" u="none" strike="noStrike" cap="none" spc="0" baseline="0">
                <a:solidFill>
                  <a:srgbClr val="000000"/>
                </a:solidFill>
                <a:uFillTx/>
                <a:latin typeface="Alibaba PuHuiTi"/>
                <a:ea typeface="Alibaba PuHuiTi"/>
                <a:cs typeface="Alibaba PuHuiTi"/>
                <a:sym typeface="Alibaba PuHuiTi"/>
              </a:defRPr>
            </a:lvl9pPr>
          </a:lstStyle>
          <a:p>
            <a:pPr hangingPunct="1"/>
            <a:r>
              <a:rPr lang="zh-CN" altLang="en-US"/>
              <a:t>业务处理示例：</a:t>
            </a:r>
            <a:r>
              <a:rPr lang="en-US" altLang="zh-CN" b="1">
                <a:solidFill>
                  <a:srgbClr val="FF0000"/>
                </a:solidFill>
              </a:rPr>
              <a:t>GET</a:t>
            </a:r>
            <a:r>
              <a:rPr lang="en-US" altLang="zh-CN"/>
              <a:t> </a:t>
            </a:r>
            <a:r>
              <a:rPr lang="nn-NO" altLang="zh-CN" i="1"/>
              <a:t>http://&lt;HOST&gt;:&lt;PORT&gt;/webhdfs/v1/&lt;PATH&gt;?</a:t>
            </a:r>
            <a:r>
              <a:rPr lang="nn-NO" altLang="zh-CN" b="1" i="1">
                <a:solidFill>
                  <a:srgbClr val="FF0000"/>
                </a:solidFill>
              </a:rPr>
              <a:t>op</a:t>
            </a:r>
            <a:r>
              <a:rPr lang="nn-NO" altLang="zh-CN" i="1"/>
              <a:t>=GETFILECHECKSUM</a:t>
            </a:r>
          </a:p>
          <a:p>
            <a:pPr hangingPunct="1"/>
            <a:endParaRPr lang="zh-CN" altLang="en-US"/>
          </a:p>
          <a:p>
            <a:pPr marL="0" indent="0" hangingPunct="1">
              <a:buFontTx/>
              <a:buNone/>
            </a:pPr>
            <a:endParaRPr lang="en-US" altLang="zh-CN" sz="3600">
              <a:latin typeface="Helvetica Neue"/>
              <a:sym typeface="Helvetica Neue"/>
            </a:endParaRPr>
          </a:p>
          <a:p>
            <a:pPr marL="0" indent="0" hangingPunct="1">
              <a:buFontTx/>
              <a:buNone/>
            </a:pPr>
            <a:endParaRPr lang="en-US" altLang="zh-CN" sz="3600">
              <a:latin typeface="Helvetica Neue"/>
              <a:sym typeface="Helvetica Neue"/>
            </a:endParaRPr>
          </a:p>
          <a:p>
            <a:pPr hangingPunct="1"/>
            <a:endParaRPr lang="zh-CN" altLang="en-US"/>
          </a:p>
          <a:p>
            <a:pPr hangingPunct="1"/>
            <a:endParaRPr lang="en-US" altLang="zh-CN" b="1" dirty="0"/>
          </a:p>
        </p:txBody>
      </p:sp>
      <p:pic>
        <p:nvPicPr>
          <p:cNvPr id="2" name="图片 1">
            <a:extLst>
              <a:ext uri="{FF2B5EF4-FFF2-40B4-BE49-F238E27FC236}">
                <a16:creationId xmlns:a16="http://schemas.microsoft.com/office/drawing/2014/main" id="{9327DD43-064E-4FE5-A0A4-1EDB5AF795B3}"/>
              </a:ext>
            </a:extLst>
          </p:cNvPr>
          <p:cNvPicPr>
            <a:picLocks noChangeAspect="1"/>
          </p:cNvPicPr>
          <p:nvPr/>
        </p:nvPicPr>
        <p:blipFill>
          <a:blip r:embed="rId5"/>
          <a:stretch>
            <a:fillRect/>
          </a:stretch>
        </p:blipFill>
        <p:spPr>
          <a:xfrm>
            <a:off x="2026508" y="10177977"/>
            <a:ext cx="6895070" cy="3447535"/>
          </a:xfrm>
          <a:prstGeom prst="rect">
            <a:avLst/>
          </a:prstGeom>
        </p:spPr>
      </p:pic>
      <p:sp>
        <p:nvSpPr>
          <p:cNvPr id="3" name="箭头: 左 2">
            <a:extLst>
              <a:ext uri="{FF2B5EF4-FFF2-40B4-BE49-F238E27FC236}">
                <a16:creationId xmlns:a16="http://schemas.microsoft.com/office/drawing/2014/main" id="{AF9FB8F0-CE93-4AD9-A226-EDA105032236}"/>
              </a:ext>
            </a:extLst>
          </p:cNvPr>
          <p:cNvSpPr/>
          <p:nvPr/>
        </p:nvSpPr>
        <p:spPr>
          <a:xfrm>
            <a:off x="10420298" y="12257881"/>
            <a:ext cx="1596946" cy="539750"/>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76800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Cassandra </a:t>
            </a:r>
            <a:r>
              <a:rPr lang="zh-CN" altLang="en-US"/>
              <a:t>是什么？</a:t>
            </a:r>
            <a:endParaRPr lang="en-US" altLang="zh-CN"/>
          </a:p>
        </p:txBody>
      </p:sp>
      <p:sp>
        <p:nvSpPr>
          <p:cNvPr id="95" name="正文1…"/>
          <p:cNvSpPr txBox="1">
            <a:spLocks noGrp="1"/>
          </p:cNvSpPr>
          <p:nvPr>
            <p:ph type="body" idx="1"/>
          </p:nvPr>
        </p:nvSpPr>
        <p:spPr>
          <a:xfrm>
            <a:off x="0" y="3174314"/>
            <a:ext cx="24384000" cy="9296400"/>
          </a:xfrm>
        </p:spPr>
        <p:txBody>
          <a:bodyPr>
            <a:normAutofit/>
          </a:bodyPr>
          <a:lstStyle/>
          <a:p>
            <a:pPr marL="635000" lvl="1" indent="0">
              <a:buNone/>
            </a:pPr>
            <a:r>
              <a:rPr lang="en-US" altLang="zh-CN">
                <a:hlinkClick r:id="rId3"/>
              </a:rPr>
              <a:t>https://db-engines.com/en/ranking</a:t>
            </a:r>
            <a:r>
              <a:rPr lang="en-US" altLang="zh-CN"/>
              <a:t>                                </a:t>
            </a:r>
            <a:r>
              <a:rPr lang="en-US" altLang="zh-CN">
                <a:hlinkClick r:id="rId4"/>
              </a:rPr>
              <a:t>https://db-engines.com/en/ranking/wide+column+store</a:t>
            </a:r>
            <a:endParaRPr lang="en-US" altLang="zh-CN" dirty="0"/>
          </a:p>
        </p:txBody>
      </p:sp>
      <p:pic>
        <p:nvPicPr>
          <p:cNvPr id="5" name="图片 4">
            <a:extLst>
              <a:ext uri="{FF2B5EF4-FFF2-40B4-BE49-F238E27FC236}">
                <a16:creationId xmlns:a16="http://schemas.microsoft.com/office/drawing/2014/main" id="{F9CB490B-1DD2-41F8-BCE0-967E8776DF0B}"/>
              </a:ext>
            </a:extLst>
          </p:cNvPr>
          <p:cNvPicPr>
            <a:picLocks noChangeAspect="1"/>
          </p:cNvPicPr>
          <p:nvPr/>
        </p:nvPicPr>
        <p:blipFill>
          <a:blip r:embed="rId5"/>
          <a:stretch>
            <a:fillRect/>
          </a:stretch>
        </p:blipFill>
        <p:spPr>
          <a:xfrm>
            <a:off x="12587419" y="4361460"/>
            <a:ext cx="11518429" cy="9023654"/>
          </a:xfrm>
          <a:prstGeom prst="rect">
            <a:avLst/>
          </a:prstGeom>
        </p:spPr>
      </p:pic>
      <p:pic>
        <p:nvPicPr>
          <p:cNvPr id="6" name="图片 5">
            <a:extLst>
              <a:ext uri="{FF2B5EF4-FFF2-40B4-BE49-F238E27FC236}">
                <a16:creationId xmlns:a16="http://schemas.microsoft.com/office/drawing/2014/main" id="{8CBFE078-A1F4-4682-ADD7-6B4384C93E68}"/>
              </a:ext>
            </a:extLst>
          </p:cNvPr>
          <p:cNvPicPr>
            <a:picLocks noChangeAspect="1"/>
          </p:cNvPicPr>
          <p:nvPr/>
        </p:nvPicPr>
        <p:blipFill>
          <a:blip r:embed="rId6"/>
          <a:stretch>
            <a:fillRect/>
          </a:stretch>
        </p:blipFill>
        <p:spPr>
          <a:xfrm>
            <a:off x="20111" y="4336746"/>
            <a:ext cx="11924750" cy="9023654"/>
          </a:xfrm>
          <a:prstGeom prst="rect">
            <a:avLst/>
          </a:prstGeom>
        </p:spPr>
      </p:pic>
    </p:spTree>
    <p:extLst>
      <p:ext uri="{BB962C8B-B14F-4D97-AF65-F5344CB8AC3E}">
        <p14:creationId xmlns:p14="http://schemas.microsoft.com/office/powerpoint/2010/main" val="83808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小结：</a:t>
            </a:r>
            <a:r>
              <a:rPr lang="en-US" altLang="zh-CN"/>
              <a:t>Casssandra/Dubbo/Hadoop </a:t>
            </a:r>
            <a:r>
              <a:rPr lang="zh-CN" altLang="en-US"/>
              <a:t>对 </a:t>
            </a:r>
            <a:r>
              <a:rPr lang="en-US" altLang="zh-CN"/>
              <a:t>Netty </a:t>
            </a:r>
            <a:r>
              <a:rPr lang="zh-CN" altLang="en-US"/>
              <a:t>使用</a:t>
            </a:r>
            <a:endParaRPr lang="en-US" altLang="zh-CN"/>
          </a:p>
        </p:txBody>
      </p:sp>
      <p:sp>
        <p:nvSpPr>
          <p:cNvPr id="6" name="正文1…">
            <a:extLst>
              <a:ext uri="{FF2B5EF4-FFF2-40B4-BE49-F238E27FC236}">
                <a16:creationId xmlns:a16="http://schemas.microsoft.com/office/drawing/2014/main" id="{5EB7D54D-9FB8-4EF5-9ADB-90DF58B59755}"/>
              </a:ext>
            </a:extLst>
          </p:cNvPr>
          <p:cNvSpPr txBox="1">
            <a:spLocks noGrp="1"/>
          </p:cNvSpPr>
          <p:nvPr>
            <p:ph type="body" idx="1"/>
          </p:nvPr>
        </p:nvSpPr>
        <p:spPr>
          <a:xfrm>
            <a:off x="2540000" y="3149600"/>
            <a:ext cx="19622168" cy="9296400"/>
          </a:xfrm>
        </p:spPr>
        <p:txBody>
          <a:bodyPr>
            <a:normAutofit/>
          </a:bodyPr>
          <a:lstStyle/>
          <a:p>
            <a:pPr lvl="1"/>
            <a:r>
              <a:rPr lang="zh-CN" altLang="en-US">
                <a:solidFill>
                  <a:schemeClr val="tx1"/>
                </a:solidFill>
              </a:rPr>
              <a:t>最大的借鉴意义：</a:t>
            </a:r>
            <a:endParaRPr lang="en-US" altLang="zh-CN">
              <a:solidFill>
                <a:schemeClr val="tx1"/>
              </a:solidFill>
            </a:endParaRPr>
          </a:p>
          <a:p>
            <a:pPr marL="635000" lvl="1" indent="0">
              <a:buNone/>
            </a:pPr>
            <a:r>
              <a:rPr lang="en-US" altLang="zh-CN">
                <a:solidFill>
                  <a:schemeClr val="tx1"/>
                </a:solidFill>
              </a:rPr>
              <a:t>		</a:t>
            </a:r>
            <a:r>
              <a:rPr lang="zh-CN" altLang="en-US">
                <a:solidFill>
                  <a:schemeClr val="tx1"/>
                </a:solidFill>
              </a:rPr>
              <a:t>尽可能的全配置：不仅是线程数目、各种参数、是否启用</a:t>
            </a:r>
            <a:r>
              <a:rPr lang="en-US" altLang="zh-CN">
                <a:solidFill>
                  <a:schemeClr val="tx1"/>
                </a:solidFill>
              </a:rPr>
              <a:t> Native</a:t>
            </a:r>
            <a:r>
              <a:rPr lang="zh-CN" altLang="en-US">
                <a:solidFill>
                  <a:schemeClr val="tx1"/>
                </a:solidFill>
              </a:rPr>
              <a:t> 、编解码还可以是线程模型</a:t>
            </a:r>
            <a:r>
              <a:rPr lang="en-US" altLang="zh-CN">
                <a:solidFill>
                  <a:schemeClr val="tx1"/>
                </a:solidFill>
              </a:rPr>
              <a:t>(</a:t>
            </a:r>
            <a:r>
              <a:rPr lang="zh-CN" altLang="en-US">
                <a:solidFill>
                  <a:schemeClr val="tx1"/>
                </a:solidFill>
              </a:rPr>
              <a:t>是否复用 </a:t>
            </a:r>
            <a:r>
              <a:rPr lang="en-US" altLang="zh-CN">
                <a:solidFill>
                  <a:schemeClr val="tx1"/>
                </a:solidFill>
              </a:rPr>
              <a:t>IO </a:t>
            </a:r>
            <a:r>
              <a:rPr lang="zh-CN" altLang="en-US">
                <a:solidFill>
                  <a:schemeClr val="tx1"/>
                </a:solidFill>
              </a:rPr>
              <a:t>线程等 </a:t>
            </a:r>
            <a:r>
              <a:rPr lang="en-US" altLang="zh-CN">
                <a:solidFill>
                  <a:schemeClr val="tx1"/>
                </a:solidFill>
              </a:rPr>
              <a:t>)</a:t>
            </a:r>
            <a:r>
              <a:rPr lang="zh-CN" altLang="en-US">
                <a:solidFill>
                  <a:schemeClr val="tx1"/>
                </a:solidFill>
              </a:rPr>
              <a:t>等等。</a:t>
            </a:r>
            <a:endParaRPr lang="en-US" altLang="zh-CN">
              <a:solidFill>
                <a:schemeClr val="tx1"/>
              </a:solidFill>
            </a:endParaRPr>
          </a:p>
          <a:p>
            <a:pPr lvl="1"/>
            <a:r>
              <a:rPr lang="zh-CN" altLang="en-US">
                <a:solidFill>
                  <a:schemeClr val="tx1"/>
                </a:solidFill>
              </a:rPr>
              <a:t>设置参数对比：</a:t>
            </a:r>
            <a:endParaRPr lang="en-US" altLang="zh-CN">
              <a:solidFill>
                <a:schemeClr val="tx1"/>
              </a:solidFill>
            </a:endParaRPr>
          </a:p>
          <a:p>
            <a:pPr marL="635000" lvl="1" indent="0">
              <a:buNone/>
            </a:pPr>
            <a:r>
              <a:rPr lang="en-US" altLang="zh-CN">
                <a:solidFill>
                  <a:schemeClr val="tx1"/>
                </a:solidFill>
              </a:rPr>
              <a:t>        </a:t>
            </a:r>
          </a:p>
          <a:p>
            <a:pPr lvl="1"/>
            <a:endParaRPr lang="en-US" altLang="zh-CN">
              <a:solidFill>
                <a:srgbClr val="FF0000"/>
              </a:solidFill>
            </a:endParaRPr>
          </a:p>
          <a:p>
            <a:pPr lvl="1"/>
            <a:endParaRPr lang="en-US" altLang="zh-CN" dirty="0">
              <a:solidFill>
                <a:srgbClr val="FF0000"/>
              </a:solidFill>
            </a:endParaRPr>
          </a:p>
        </p:txBody>
      </p:sp>
      <p:graphicFrame>
        <p:nvGraphicFramePr>
          <p:cNvPr id="3" name="表格 2">
            <a:extLst>
              <a:ext uri="{FF2B5EF4-FFF2-40B4-BE49-F238E27FC236}">
                <a16:creationId xmlns:a16="http://schemas.microsoft.com/office/drawing/2014/main" id="{C498079F-B12E-423C-AE16-4431AEFA051C}"/>
              </a:ext>
            </a:extLst>
          </p:cNvPr>
          <p:cNvGraphicFramePr>
            <a:graphicFrameLocks noGrp="1"/>
          </p:cNvGraphicFramePr>
          <p:nvPr>
            <p:extLst/>
          </p:nvPr>
        </p:nvGraphicFramePr>
        <p:xfrm>
          <a:off x="1583992" y="8388350"/>
          <a:ext cx="21516640" cy="3749040"/>
        </p:xfrm>
        <a:graphic>
          <a:graphicData uri="http://schemas.openxmlformats.org/drawingml/2006/table">
            <a:tbl>
              <a:tblPr firstRow="1" bandRow="1">
                <a:tableStyleId>{5940675A-B579-460E-94D1-54222C63F5DA}</a:tableStyleId>
              </a:tblPr>
              <a:tblGrid>
                <a:gridCol w="2165684">
                  <a:extLst>
                    <a:ext uri="{9D8B030D-6E8A-4147-A177-3AD203B41FA5}">
                      <a16:colId xmlns:a16="http://schemas.microsoft.com/office/drawing/2014/main" val="3348851452"/>
                    </a:ext>
                  </a:extLst>
                </a:gridCol>
                <a:gridCol w="2871537">
                  <a:extLst>
                    <a:ext uri="{9D8B030D-6E8A-4147-A177-3AD203B41FA5}">
                      <a16:colId xmlns:a16="http://schemas.microsoft.com/office/drawing/2014/main" val="3799225349"/>
                    </a:ext>
                  </a:extLst>
                </a:gridCol>
                <a:gridCol w="2550694">
                  <a:extLst>
                    <a:ext uri="{9D8B030D-6E8A-4147-A177-3AD203B41FA5}">
                      <a16:colId xmlns:a16="http://schemas.microsoft.com/office/drawing/2014/main" val="3259675649"/>
                    </a:ext>
                  </a:extLst>
                </a:gridCol>
                <a:gridCol w="3080085">
                  <a:extLst>
                    <a:ext uri="{9D8B030D-6E8A-4147-A177-3AD203B41FA5}">
                      <a16:colId xmlns:a16="http://schemas.microsoft.com/office/drawing/2014/main" val="819058211"/>
                    </a:ext>
                  </a:extLst>
                </a:gridCol>
                <a:gridCol w="2350168">
                  <a:extLst>
                    <a:ext uri="{9D8B030D-6E8A-4147-A177-3AD203B41FA5}">
                      <a16:colId xmlns:a16="http://schemas.microsoft.com/office/drawing/2014/main" val="1984839588"/>
                    </a:ext>
                  </a:extLst>
                </a:gridCol>
                <a:gridCol w="2114550">
                  <a:extLst>
                    <a:ext uri="{9D8B030D-6E8A-4147-A177-3AD203B41FA5}">
                      <a16:colId xmlns:a16="http://schemas.microsoft.com/office/drawing/2014/main" val="3568073100"/>
                    </a:ext>
                  </a:extLst>
                </a:gridCol>
                <a:gridCol w="3409950">
                  <a:extLst>
                    <a:ext uri="{9D8B030D-6E8A-4147-A177-3AD203B41FA5}">
                      <a16:colId xmlns:a16="http://schemas.microsoft.com/office/drawing/2014/main" val="9351753"/>
                    </a:ext>
                  </a:extLst>
                </a:gridCol>
                <a:gridCol w="2973972">
                  <a:extLst>
                    <a:ext uri="{9D8B030D-6E8A-4147-A177-3AD203B41FA5}">
                      <a16:colId xmlns:a16="http://schemas.microsoft.com/office/drawing/2014/main" val="1462289133"/>
                    </a:ext>
                  </a:extLst>
                </a:gridCol>
              </a:tblGrid>
              <a:tr h="455507">
                <a:tc>
                  <a:txBody>
                    <a:bodyPr/>
                    <a:lstStyle/>
                    <a:p>
                      <a:pPr algn="ct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a:t>
                      </a: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对比参数</a:t>
                      </a:r>
                    </a:p>
                  </a:txBody>
                  <a:tcPr/>
                </a:tc>
                <a:tc>
                  <a:txBody>
                    <a:bodyPr/>
                    <a:lstStyle/>
                    <a:p>
                      <a:pPr algn="ctr"/>
                      <a:r>
                        <a:rPr lang="en-US" altLang="zh-CN" sz="24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child.tcpNoDelay</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child.keepAlive</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child.reuseAddress</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reuseAddress</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so_linger</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WriteBufferWaterMark</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ByteBufAllocator</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4091665805"/>
                  </a:ext>
                </a:extLst>
              </a:tr>
              <a:tr h="455507">
                <a:tc>
                  <a:txBody>
                    <a:bodyPr/>
                    <a:lstStyle/>
                    <a:p>
                      <a:pPr algn="ct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默认</a:t>
                      </a: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n</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n</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n</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n</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US" altLang="zh-CN" sz="24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32K-&gt;64K</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zh-CN" altLang="en-US" sz="24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池化、堆外</a:t>
                      </a:r>
                      <a:endParaRPr lang="en-US" altLang="zh-CN" sz="24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endParaRPr>
                    </a:p>
                    <a:p>
                      <a:pPr marL="0" marR="0" lvl="0" indent="0" algn="ctr" defTabSz="825500" eaLnBrk="1" fontAlgn="auto" latinLnBrk="0" hangingPunct="1">
                        <a:lnSpc>
                          <a:spcPct val="100000"/>
                        </a:lnSpc>
                        <a:spcBef>
                          <a:spcPts val="0"/>
                        </a:spcBef>
                        <a:spcAft>
                          <a:spcPts val="0"/>
                        </a:spcAft>
                        <a:buClrTx/>
                        <a:buSzTx/>
                        <a:buFontTx/>
                        <a:buNone/>
                        <a:tabLst/>
                        <a:defRPr/>
                      </a:pP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2392518721"/>
                  </a:ext>
                </a:extLst>
              </a:tr>
              <a:tr h="370840">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Cassandra</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y</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y(</a:t>
                      </a: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可配置</a:t>
                      </a: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未设置</a:t>
                      </a:r>
                    </a:p>
                    <a:p>
                      <a:pPr algn="ct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未设置</a:t>
                      </a:r>
                    </a:p>
                    <a:p>
                      <a:pPr algn="ct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8K-&gt;32K</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zh-CN" altLang="en-US" sz="24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池化、堆外（可配置）</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3463472107"/>
                  </a:ext>
                </a:extLst>
              </a:tr>
              <a:tr h="370840">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Dubbo</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y</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未设置</a:t>
                      </a:r>
                    </a:p>
                    <a:p>
                      <a:pPr algn="ct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y</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未设置</a:t>
                      </a:r>
                    </a:p>
                    <a:p>
                      <a:pPr algn="ct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未设置</a:t>
                      </a:r>
                    </a:p>
                    <a:p>
                      <a:pPr algn="ct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未设置</a:t>
                      </a: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未设置</a:t>
                      </a:r>
                    </a:p>
                    <a:p>
                      <a:pPr algn="ct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2279507974"/>
                  </a:ext>
                </a:extLst>
              </a:tr>
              <a:tr h="370840">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Hadoop</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y</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y</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y</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y</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未设置</a:t>
                      </a:r>
                    </a:p>
                    <a:p>
                      <a:pPr algn="ct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algn="ctr"/>
                      <a:r>
                        <a:rPr lang="en-US" altLang="zh-CN" sz="24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32K-&gt;64K</a:t>
                      </a: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rPr>
                        <a:t>未设置</a:t>
                      </a:r>
                    </a:p>
                    <a:p>
                      <a:pPr algn="ctr"/>
                      <a:endParaRPr lang="zh-CN" altLang="en-US" sz="24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3709874544"/>
                  </a:ext>
                </a:extLst>
              </a:tr>
            </a:tbl>
          </a:graphicData>
        </a:graphic>
      </p:graphicFrame>
    </p:spTree>
    <p:extLst>
      <p:ext uri="{BB962C8B-B14F-4D97-AF65-F5344CB8AC3E}">
        <p14:creationId xmlns:p14="http://schemas.microsoft.com/office/powerpoint/2010/main" val="3850514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693B555-0CDE-CC42-9B6B-6A4F2DCCD7E4}"/>
              </a:ext>
            </a:extLst>
          </p:cNvPr>
          <p:cNvSpPr>
            <a:spLocks noGrp="1"/>
          </p:cNvSpPr>
          <p:nvPr>
            <p:ph type="body" idx="1"/>
          </p:nvPr>
        </p:nvSpPr>
        <p:spPr/>
        <p:txBody>
          <a:bodyPr>
            <a:normAutofit fontScale="92500" lnSpcReduction="20000"/>
          </a:bodyPr>
          <a:lstStyle/>
          <a:p>
            <a:r>
              <a:rPr kumimoji="1" lang="zh-CN" altLang="en-US"/>
              <a:t>应用广泛</a:t>
            </a:r>
            <a:endParaRPr kumimoji="1" lang="en-US" altLang="zh-CN"/>
          </a:p>
          <a:p>
            <a:r>
              <a:rPr kumimoji="1" lang="zh-CN" altLang="en-US"/>
              <a:t>更新频繁</a:t>
            </a:r>
            <a:endParaRPr kumimoji="1" lang="en-US" altLang="zh-CN"/>
          </a:p>
          <a:p>
            <a:r>
              <a:rPr kumimoji="1" lang="zh-CN" altLang="en-US"/>
              <a:t>对性能的极致追求</a:t>
            </a:r>
          </a:p>
          <a:p>
            <a:r>
              <a:rPr kumimoji="1" lang="zh-CN" altLang="en-US"/>
              <a:t>认真严谨的态度</a:t>
            </a:r>
            <a:endParaRPr kumimoji="1" lang="en-US" altLang="zh-CN"/>
          </a:p>
          <a:p>
            <a:r>
              <a:rPr kumimoji="1" lang="zh-CN" altLang="en-US"/>
              <a:t>代码质量高</a:t>
            </a:r>
            <a:endParaRPr kumimoji="1" lang="en-US" altLang="zh-CN"/>
          </a:p>
          <a:p>
            <a:r>
              <a:rPr kumimoji="1" lang="zh-CN" altLang="en-US"/>
              <a:t>易于使用，也易于扩展</a:t>
            </a:r>
            <a:endParaRPr kumimoji="1" lang="en-US" altLang="zh-CN"/>
          </a:p>
          <a:p>
            <a:r>
              <a:rPr kumimoji="1" lang="zh-CN" altLang="en-US"/>
              <a:t>包含知识广泛</a:t>
            </a:r>
            <a:endParaRPr kumimoji="1" lang="en-US" altLang="zh-CN"/>
          </a:p>
          <a:p>
            <a:endParaRPr kumimoji="1" lang="en-US" altLang="zh-CN"/>
          </a:p>
          <a:p>
            <a:endParaRPr kumimoji="1" lang="zh-CN" altLang="en-US"/>
          </a:p>
        </p:txBody>
      </p:sp>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lang="zh-CN" altLang="en-US"/>
              <a:t>赏析 </a:t>
            </a:r>
            <a:r>
              <a:rPr lang="en-US" altLang="zh-CN"/>
              <a:t>Netty </a:t>
            </a:r>
            <a:r>
              <a:rPr lang="zh-CN" altLang="en-US"/>
              <a:t>之美</a:t>
            </a:r>
          </a:p>
        </p:txBody>
      </p:sp>
      <p:pic>
        <p:nvPicPr>
          <p:cNvPr id="4" name="图片 3">
            <a:extLst>
              <a:ext uri="{FF2B5EF4-FFF2-40B4-BE49-F238E27FC236}">
                <a16:creationId xmlns:a16="http://schemas.microsoft.com/office/drawing/2014/main" id="{E4C861D3-C5DF-4DCB-986C-49DEA6FF08D8}"/>
              </a:ext>
            </a:extLst>
          </p:cNvPr>
          <p:cNvPicPr>
            <a:picLocks noChangeAspect="1"/>
          </p:cNvPicPr>
          <p:nvPr/>
        </p:nvPicPr>
        <p:blipFill>
          <a:blip r:embed="rId3">
            <a:biLevel thresh="50000"/>
          </a:blip>
          <a:stretch>
            <a:fillRect/>
          </a:stretch>
        </p:blipFill>
        <p:spPr>
          <a:xfrm>
            <a:off x="10399324" y="3798783"/>
            <a:ext cx="10745454" cy="7449393"/>
          </a:xfrm>
          <a:prstGeom prst="rect">
            <a:avLst/>
          </a:prstGeom>
        </p:spPr>
      </p:pic>
    </p:spTree>
    <p:extLst>
      <p:ext uri="{BB962C8B-B14F-4D97-AF65-F5344CB8AC3E}">
        <p14:creationId xmlns:p14="http://schemas.microsoft.com/office/powerpoint/2010/main" val="1975010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693B555-0CDE-CC42-9B6B-6A4F2DCCD7E4}"/>
              </a:ext>
            </a:extLst>
          </p:cNvPr>
          <p:cNvSpPr>
            <a:spLocks noGrp="1"/>
          </p:cNvSpPr>
          <p:nvPr>
            <p:ph type="body" idx="1"/>
          </p:nvPr>
        </p:nvSpPr>
        <p:spPr/>
        <p:txBody>
          <a:bodyPr/>
          <a:lstStyle/>
          <a:p>
            <a:r>
              <a:rPr kumimoji="1" lang="zh-CN" altLang="en-US"/>
              <a:t>（</a:t>
            </a:r>
            <a:r>
              <a:rPr kumimoji="1" lang="en-US" altLang="zh-CN"/>
              <a:t>1</a:t>
            </a:r>
            <a:r>
              <a:rPr kumimoji="1" lang="zh-CN" altLang="en-US"/>
              <a:t>）用的公司多</a:t>
            </a:r>
            <a:endParaRPr kumimoji="1" lang="en-US" altLang="zh-CN"/>
          </a:p>
        </p:txBody>
      </p:sp>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kumimoji="1" lang="en-US" altLang="zh-CN"/>
              <a:t>1 </a:t>
            </a:r>
            <a:r>
              <a:rPr kumimoji="1" lang="zh-CN" altLang="en-US"/>
              <a:t>应用广泛</a:t>
            </a:r>
            <a:endParaRPr lang="zh-CN" altLang="en-US"/>
          </a:p>
        </p:txBody>
      </p:sp>
      <p:pic>
        <p:nvPicPr>
          <p:cNvPr id="6" name="图片 5">
            <a:extLst>
              <a:ext uri="{FF2B5EF4-FFF2-40B4-BE49-F238E27FC236}">
                <a16:creationId xmlns:a16="http://schemas.microsoft.com/office/drawing/2014/main" id="{74533E11-F002-40C9-9D7D-150F5F570B89}"/>
              </a:ext>
            </a:extLst>
          </p:cNvPr>
          <p:cNvPicPr>
            <a:picLocks noChangeAspect="1"/>
          </p:cNvPicPr>
          <p:nvPr/>
        </p:nvPicPr>
        <p:blipFill>
          <a:blip r:embed="rId3"/>
          <a:stretch>
            <a:fillRect/>
          </a:stretch>
        </p:blipFill>
        <p:spPr>
          <a:xfrm>
            <a:off x="2743200" y="4096290"/>
            <a:ext cx="19561397" cy="8857710"/>
          </a:xfrm>
          <a:prstGeom prst="rect">
            <a:avLst/>
          </a:prstGeom>
        </p:spPr>
      </p:pic>
    </p:spTree>
    <p:extLst>
      <p:ext uri="{BB962C8B-B14F-4D97-AF65-F5344CB8AC3E}">
        <p14:creationId xmlns:p14="http://schemas.microsoft.com/office/powerpoint/2010/main" val="1844184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693B555-0CDE-CC42-9B6B-6A4F2DCCD7E4}"/>
              </a:ext>
            </a:extLst>
          </p:cNvPr>
          <p:cNvSpPr>
            <a:spLocks noGrp="1"/>
          </p:cNvSpPr>
          <p:nvPr>
            <p:ph type="body" idx="1"/>
          </p:nvPr>
        </p:nvSpPr>
        <p:spPr/>
        <p:txBody>
          <a:bodyPr/>
          <a:lstStyle/>
          <a:p>
            <a:r>
              <a:rPr kumimoji="1" lang="zh-CN" altLang="en-US"/>
              <a:t>（</a:t>
            </a:r>
            <a:r>
              <a:rPr kumimoji="1" lang="en-US" altLang="zh-CN"/>
              <a:t>2</a:t>
            </a:r>
            <a:r>
              <a:rPr kumimoji="1" lang="zh-CN" altLang="en-US"/>
              <a:t>）用的项目多</a:t>
            </a:r>
          </a:p>
        </p:txBody>
      </p:sp>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kumimoji="1" lang="en-US" altLang="zh-CN"/>
              <a:t>1 </a:t>
            </a:r>
            <a:r>
              <a:rPr kumimoji="1" lang="zh-CN" altLang="en-US"/>
              <a:t>应用广泛</a:t>
            </a:r>
            <a:endParaRPr lang="zh-CN" altLang="en-US"/>
          </a:p>
        </p:txBody>
      </p:sp>
      <p:pic>
        <p:nvPicPr>
          <p:cNvPr id="12" name="图片 11">
            <a:extLst>
              <a:ext uri="{FF2B5EF4-FFF2-40B4-BE49-F238E27FC236}">
                <a16:creationId xmlns:a16="http://schemas.microsoft.com/office/drawing/2014/main" id="{DB28C660-02D8-49D9-8BA2-A51E394D503D}"/>
              </a:ext>
            </a:extLst>
          </p:cNvPr>
          <p:cNvPicPr>
            <a:picLocks noChangeAspect="1"/>
          </p:cNvPicPr>
          <p:nvPr/>
        </p:nvPicPr>
        <p:blipFill>
          <a:blip r:embed="rId3"/>
          <a:stretch>
            <a:fillRect/>
          </a:stretch>
        </p:blipFill>
        <p:spPr>
          <a:xfrm>
            <a:off x="3013491" y="4143395"/>
            <a:ext cx="18830509" cy="8810605"/>
          </a:xfrm>
          <a:prstGeom prst="rect">
            <a:avLst/>
          </a:prstGeom>
        </p:spPr>
      </p:pic>
    </p:spTree>
    <p:extLst>
      <p:ext uri="{BB962C8B-B14F-4D97-AF65-F5344CB8AC3E}">
        <p14:creationId xmlns:p14="http://schemas.microsoft.com/office/powerpoint/2010/main" val="1101877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693B555-0CDE-CC42-9B6B-6A4F2DCCD7E4}"/>
              </a:ext>
            </a:extLst>
          </p:cNvPr>
          <p:cNvSpPr>
            <a:spLocks noGrp="1"/>
          </p:cNvSpPr>
          <p:nvPr>
            <p:ph type="body" idx="1"/>
          </p:nvPr>
        </p:nvSpPr>
        <p:spPr/>
        <p:txBody>
          <a:bodyPr/>
          <a:lstStyle/>
          <a:p>
            <a:pPr lvl="1"/>
            <a:r>
              <a:rPr kumimoji="1" lang="zh-CN" altLang="en-US"/>
              <a:t>平均每月一个</a:t>
            </a:r>
            <a:r>
              <a:rPr kumimoji="1" lang="en-US" altLang="zh-CN"/>
              <a:t>release</a:t>
            </a:r>
          </a:p>
          <a:p>
            <a:pPr lvl="2"/>
            <a:r>
              <a:rPr kumimoji="1" lang="en-US" altLang="zh-CN"/>
              <a:t>2019</a:t>
            </a:r>
            <a:r>
              <a:rPr kumimoji="1" lang="zh-CN" altLang="en-US"/>
              <a:t>年 </a:t>
            </a:r>
            <a:r>
              <a:rPr kumimoji="1" lang="en-US" altLang="zh-CN"/>
              <a:t>- 12</a:t>
            </a:r>
          </a:p>
          <a:p>
            <a:pPr lvl="2"/>
            <a:r>
              <a:rPr kumimoji="1" lang="en-US" altLang="zh-CN"/>
              <a:t>2018</a:t>
            </a:r>
            <a:r>
              <a:rPr kumimoji="1" lang="zh-CN" altLang="en-US"/>
              <a:t>年</a:t>
            </a:r>
            <a:r>
              <a:rPr kumimoji="1" lang="en-US" altLang="zh-CN"/>
              <a:t> - 13</a:t>
            </a:r>
          </a:p>
          <a:p>
            <a:pPr lvl="2"/>
            <a:r>
              <a:rPr kumimoji="1" lang="en-US" altLang="zh-CN"/>
              <a:t>2017</a:t>
            </a:r>
            <a:r>
              <a:rPr kumimoji="1" lang="zh-CN" altLang="en-US"/>
              <a:t>年 </a:t>
            </a:r>
            <a:r>
              <a:rPr kumimoji="1" lang="en-US" altLang="zh-CN"/>
              <a:t>- 13</a:t>
            </a:r>
            <a:endParaRPr kumimoji="1" lang="zh-CN" altLang="en-US"/>
          </a:p>
        </p:txBody>
      </p:sp>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kumimoji="1" lang="en-US" altLang="zh-CN"/>
              <a:t>2 </a:t>
            </a:r>
            <a:r>
              <a:rPr kumimoji="1" lang="zh-CN" altLang="en-US"/>
              <a:t>更新频繁</a:t>
            </a:r>
            <a:endParaRPr lang="zh-CN" altLang="en-US"/>
          </a:p>
        </p:txBody>
      </p:sp>
      <p:pic>
        <p:nvPicPr>
          <p:cNvPr id="4" name="图片 3">
            <a:extLst>
              <a:ext uri="{FF2B5EF4-FFF2-40B4-BE49-F238E27FC236}">
                <a16:creationId xmlns:a16="http://schemas.microsoft.com/office/drawing/2014/main" id="{017D2334-BB02-4A28-A951-237C5C473273}"/>
              </a:ext>
            </a:extLst>
          </p:cNvPr>
          <p:cNvPicPr>
            <a:picLocks noChangeAspect="1"/>
          </p:cNvPicPr>
          <p:nvPr/>
        </p:nvPicPr>
        <p:blipFill>
          <a:blip r:embed="rId3"/>
          <a:stretch>
            <a:fillRect/>
          </a:stretch>
        </p:blipFill>
        <p:spPr>
          <a:xfrm>
            <a:off x="10424584" y="3287718"/>
            <a:ext cx="10237647" cy="8243882"/>
          </a:xfrm>
          <a:prstGeom prst="rect">
            <a:avLst/>
          </a:prstGeom>
        </p:spPr>
      </p:pic>
      <p:sp>
        <p:nvSpPr>
          <p:cNvPr id="10" name="箭头: 右 9">
            <a:extLst>
              <a:ext uri="{FF2B5EF4-FFF2-40B4-BE49-F238E27FC236}">
                <a16:creationId xmlns:a16="http://schemas.microsoft.com/office/drawing/2014/main" id="{45449F83-8849-4F9C-BACF-619DF0CC997D}"/>
              </a:ext>
            </a:extLst>
          </p:cNvPr>
          <p:cNvSpPr/>
          <p:nvPr/>
        </p:nvSpPr>
        <p:spPr>
          <a:xfrm>
            <a:off x="7598174" y="6577263"/>
            <a:ext cx="2302150" cy="288758"/>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865132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kumimoji="1" lang="en-US" altLang="zh-CN"/>
              <a:t>3 </a:t>
            </a:r>
            <a:r>
              <a:rPr kumimoji="1" lang="zh-CN" altLang="en-US"/>
              <a:t>对性能的极致追求</a:t>
            </a:r>
          </a:p>
        </p:txBody>
      </p:sp>
      <p:pic>
        <p:nvPicPr>
          <p:cNvPr id="2" name="图片 1">
            <a:extLst>
              <a:ext uri="{FF2B5EF4-FFF2-40B4-BE49-F238E27FC236}">
                <a16:creationId xmlns:a16="http://schemas.microsoft.com/office/drawing/2014/main" id="{494D61F8-3E72-4E47-953B-708B902850AC}"/>
              </a:ext>
            </a:extLst>
          </p:cNvPr>
          <p:cNvPicPr>
            <a:picLocks noChangeAspect="1"/>
          </p:cNvPicPr>
          <p:nvPr/>
        </p:nvPicPr>
        <p:blipFill>
          <a:blip r:embed="rId3"/>
          <a:stretch>
            <a:fillRect/>
          </a:stretch>
        </p:blipFill>
        <p:spPr>
          <a:xfrm>
            <a:off x="5554979" y="3387432"/>
            <a:ext cx="12771521" cy="8820735"/>
          </a:xfrm>
          <a:prstGeom prst="rect">
            <a:avLst/>
          </a:prstGeom>
        </p:spPr>
      </p:pic>
    </p:spTree>
    <p:extLst>
      <p:ext uri="{BB962C8B-B14F-4D97-AF65-F5344CB8AC3E}">
        <p14:creationId xmlns:p14="http://schemas.microsoft.com/office/powerpoint/2010/main" val="1724696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kumimoji="1" lang="en-US" altLang="zh-CN"/>
              <a:t>4 </a:t>
            </a:r>
            <a:r>
              <a:rPr kumimoji="1" lang="zh-CN" altLang="en-US"/>
              <a:t>认真严谨的态度</a:t>
            </a:r>
          </a:p>
        </p:txBody>
      </p:sp>
      <p:pic>
        <p:nvPicPr>
          <p:cNvPr id="2" name="图片 1">
            <a:extLst>
              <a:ext uri="{FF2B5EF4-FFF2-40B4-BE49-F238E27FC236}">
                <a16:creationId xmlns:a16="http://schemas.microsoft.com/office/drawing/2014/main" id="{DF26D24D-F814-42F2-B6C5-D3747C8A4229}"/>
              </a:ext>
            </a:extLst>
          </p:cNvPr>
          <p:cNvPicPr>
            <a:picLocks noChangeAspect="1"/>
          </p:cNvPicPr>
          <p:nvPr/>
        </p:nvPicPr>
        <p:blipFill>
          <a:blip r:embed="rId3"/>
          <a:stretch>
            <a:fillRect/>
          </a:stretch>
        </p:blipFill>
        <p:spPr>
          <a:xfrm>
            <a:off x="15961895" y="7106711"/>
            <a:ext cx="6733005" cy="6275518"/>
          </a:xfrm>
          <a:prstGeom prst="rect">
            <a:avLst/>
          </a:prstGeom>
        </p:spPr>
      </p:pic>
      <p:pic>
        <p:nvPicPr>
          <p:cNvPr id="4" name="图片 3">
            <a:extLst>
              <a:ext uri="{FF2B5EF4-FFF2-40B4-BE49-F238E27FC236}">
                <a16:creationId xmlns:a16="http://schemas.microsoft.com/office/drawing/2014/main" id="{129C7FE8-B7B4-4E79-B970-C30D90804CAE}"/>
              </a:ext>
            </a:extLst>
          </p:cNvPr>
          <p:cNvPicPr>
            <a:picLocks noChangeAspect="1"/>
          </p:cNvPicPr>
          <p:nvPr/>
        </p:nvPicPr>
        <p:blipFill>
          <a:blip r:embed="rId4"/>
          <a:stretch>
            <a:fillRect/>
          </a:stretch>
        </p:blipFill>
        <p:spPr>
          <a:xfrm>
            <a:off x="1503976" y="8400513"/>
            <a:ext cx="14457919" cy="3154807"/>
          </a:xfrm>
          <a:prstGeom prst="rect">
            <a:avLst/>
          </a:prstGeom>
        </p:spPr>
      </p:pic>
      <p:pic>
        <p:nvPicPr>
          <p:cNvPr id="7" name="图片 6">
            <a:extLst>
              <a:ext uri="{FF2B5EF4-FFF2-40B4-BE49-F238E27FC236}">
                <a16:creationId xmlns:a16="http://schemas.microsoft.com/office/drawing/2014/main" id="{4C9529CD-1483-4320-9D72-C40D52359F72}"/>
              </a:ext>
            </a:extLst>
          </p:cNvPr>
          <p:cNvPicPr>
            <a:picLocks noChangeAspect="1"/>
          </p:cNvPicPr>
          <p:nvPr/>
        </p:nvPicPr>
        <p:blipFill>
          <a:blip r:embed="rId5"/>
          <a:stretch>
            <a:fillRect/>
          </a:stretch>
        </p:blipFill>
        <p:spPr>
          <a:xfrm>
            <a:off x="1851660" y="3882349"/>
            <a:ext cx="19717578" cy="2577461"/>
          </a:xfrm>
          <a:prstGeom prst="rect">
            <a:avLst/>
          </a:prstGeom>
        </p:spPr>
      </p:pic>
      <p:sp>
        <p:nvSpPr>
          <p:cNvPr id="6" name="箭头: 右 5">
            <a:extLst>
              <a:ext uri="{FF2B5EF4-FFF2-40B4-BE49-F238E27FC236}">
                <a16:creationId xmlns:a16="http://schemas.microsoft.com/office/drawing/2014/main" id="{846F95FE-059B-483E-8AEE-5FFA8803EC29}"/>
              </a:ext>
            </a:extLst>
          </p:cNvPr>
          <p:cNvSpPr/>
          <p:nvPr/>
        </p:nvSpPr>
        <p:spPr>
          <a:xfrm>
            <a:off x="9320464" y="10722543"/>
            <a:ext cx="6432884" cy="40105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384313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693B555-0CDE-CC42-9B6B-6A4F2DCCD7E4}"/>
              </a:ext>
            </a:extLst>
          </p:cNvPr>
          <p:cNvSpPr>
            <a:spLocks noGrp="1"/>
          </p:cNvSpPr>
          <p:nvPr>
            <p:ph type="body" idx="1"/>
          </p:nvPr>
        </p:nvSpPr>
        <p:spPr/>
        <p:txBody>
          <a:bodyPr/>
          <a:lstStyle/>
          <a:p>
            <a:pPr lvl="1"/>
            <a:r>
              <a:rPr kumimoji="1" lang="zh-CN" altLang="en-US"/>
              <a:t>（</a:t>
            </a:r>
            <a:r>
              <a:rPr kumimoji="1" lang="en-US" altLang="zh-CN"/>
              <a:t>1</a:t>
            </a:r>
            <a:r>
              <a:rPr kumimoji="1" lang="zh-CN" altLang="en-US"/>
              <a:t>）代码本身 </a:t>
            </a:r>
            <a:r>
              <a:rPr kumimoji="1" lang="en-US" altLang="zh-CN"/>
              <a:t>- </a:t>
            </a:r>
            <a:r>
              <a:rPr kumimoji="1" lang="zh-CN" altLang="en-US"/>
              <a:t>大量设计模式</a:t>
            </a:r>
            <a:endParaRPr kumimoji="1" lang="en-US" altLang="zh-CN"/>
          </a:p>
        </p:txBody>
      </p:sp>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lang="en-US" altLang="zh-CN"/>
              <a:t>5 </a:t>
            </a:r>
            <a:r>
              <a:rPr kumimoji="1" lang="zh-CN" altLang="en-US"/>
              <a:t>代码质量高</a:t>
            </a:r>
            <a:endParaRPr lang="zh-CN" altLang="en-US"/>
          </a:p>
        </p:txBody>
      </p:sp>
      <p:graphicFrame>
        <p:nvGraphicFramePr>
          <p:cNvPr id="2" name="表格 1">
            <a:extLst>
              <a:ext uri="{FF2B5EF4-FFF2-40B4-BE49-F238E27FC236}">
                <a16:creationId xmlns:a16="http://schemas.microsoft.com/office/drawing/2014/main" id="{413DD746-2975-47CA-9ADE-AF6CB696A697}"/>
              </a:ext>
            </a:extLst>
          </p:cNvPr>
          <p:cNvGraphicFramePr>
            <a:graphicFrameLocks noGrp="1"/>
          </p:cNvGraphicFramePr>
          <p:nvPr>
            <p:extLst>
              <p:ext uri="{D42A27DB-BD31-4B8C-83A1-F6EECF244321}">
                <p14:modId xmlns:p14="http://schemas.microsoft.com/office/powerpoint/2010/main" val="3669963750"/>
              </p:ext>
            </p:extLst>
          </p:nvPr>
        </p:nvGraphicFramePr>
        <p:xfrm>
          <a:off x="2381250" y="5081688"/>
          <a:ext cx="19462750" cy="6267032"/>
        </p:xfrm>
        <a:graphic>
          <a:graphicData uri="http://schemas.openxmlformats.org/drawingml/2006/table">
            <a:tbl>
              <a:tblPr firstRow="1" bandRow="1">
                <a:tableStyleId>{5940675A-B579-460E-94D1-54222C63F5DA}</a:tableStyleId>
              </a:tblPr>
              <a:tblGrid>
                <a:gridCol w="9731375">
                  <a:extLst>
                    <a:ext uri="{9D8B030D-6E8A-4147-A177-3AD203B41FA5}">
                      <a16:colId xmlns:a16="http://schemas.microsoft.com/office/drawing/2014/main" val="568202678"/>
                    </a:ext>
                  </a:extLst>
                </a:gridCol>
                <a:gridCol w="9731375">
                  <a:extLst>
                    <a:ext uri="{9D8B030D-6E8A-4147-A177-3AD203B41FA5}">
                      <a16:colId xmlns:a16="http://schemas.microsoft.com/office/drawing/2014/main" val="1393146620"/>
                    </a:ext>
                  </a:extLst>
                </a:gridCol>
              </a:tblGrid>
              <a:tr h="783379">
                <a:tc>
                  <a:txBody>
                    <a:bodyPr/>
                    <a:lstStyle/>
                    <a:p>
                      <a:r>
                        <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单例</a:t>
                      </a:r>
                    </a:p>
                  </a:txBody>
                  <a:tcPr/>
                </a:tc>
                <a:tc>
                  <a:txBody>
                    <a:bodyPr/>
                    <a:lstStyle/>
                    <a:p>
                      <a:r>
                        <a:rPr lang="en-US" altLang="zh-CN" sz="32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ReadTimeoutException#INSTANCE</a:t>
                      </a:r>
                      <a:endPar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2587773997"/>
                  </a:ext>
                </a:extLst>
              </a:tr>
              <a:tr h="783379">
                <a:tc>
                  <a:txBody>
                    <a:bodyPr/>
                    <a:lstStyle/>
                    <a:p>
                      <a:r>
                        <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工厂</a:t>
                      </a:r>
                    </a:p>
                  </a:txBody>
                  <a:tcPr/>
                </a:tc>
                <a:tc>
                  <a:txBody>
                    <a:bodyPr/>
                    <a:lstStyle/>
                    <a:p>
                      <a:r>
                        <a:rPr lang="en-US" altLang="zh-CN"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ReflectiveChannelFactory</a:t>
                      </a:r>
                      <a:endPar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3794490484"/>
                  </a:ext>
                </a:extLst>
              </a:tr>
              <a:tr h="783379">
                <a:tc>
                  <a:txBody>
                    <a:bodyPr/>
                    <a:lstStyle/>
                    <a:p>
                      <a:r>
                        <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策略</a:t>
                      </a:r>
                    </a:p>
                  </a:txBody>
                  <a:tcPr/>
                </a:tc>
                <a:tc>
                  <a:txBody>
                    <a:bodyPr/>
                    <a:lstStyle/>
                    <a:p>
                      <a:r>
                        <a:rPr lang="en-US" altLang="zh-CN"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EventExecutorChooser</a:t>
                      </a:r>
                      <a:endPar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3160207219"/>
                  </a:ext>
                </a:extLst>
              </a:tr>
              <a:tr h="783379">
                <a:tc>
                  <a:txBody>
                    <a:bodyPr/>
                    <a:lstStyle/>
                    <a:p>
                      <a:r>
                        <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装饰</a:t>
                      </a:r>
                    </a:p>
                  </a:txBody>
                  <a:tcPr/>
                </a:tc>
                <a:tc>
                  <a:txBody>
                    <a:bodyPr/>
                    <a:lstStyle/>
                    <a:p>
                      <a:r>
                        <a:rPr lang="en-US" altLang="zh-CN"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WrappedByteBuf</a:t>
                      </a:r>
                      <a:endPar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047301762"/>
                  </a:ext>
                </a:extLst>
              </a:tr>
              <a:tr h="783379">
                <a:tc>
                  <a:txBody>
                    <a:bodyPr/>
                    <a:lstStyle/>
                    <a:p>
                      <a:r>
                        <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模板</a:t>
                      </a:r>
                    </a:p>
                  </a:txBody>
                  <a:tcPr/>
                </a:tc>
                <a:tc>
                  <a:txBody>
                    <a:bodyPr/>
                    <a:lstStyle/>
                    <a:p>
                      <a:r>
                        <a:rPr lang="en-US" altLang="zh-CN"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AbstractTrafficShapingHandler</a:t>
                      </a:r>
                      <a:endPar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2312319022"/>
                  </a:ext>
                </a:extLst>
              </a:tr>
              <a:tr h="783379">
                <a:tc>
                  <a:txBody>
                    <a:bodyPr/>
                    <a:lstStyle/>
                    <a:p>
                      <a:r>
                        <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责任链</a:t>
                      </a:r>
                    </a:p>
                  </a:txBody>
                  <a:tcPr/>
                </a:tc>
                <a:tc>
                  <a:txBody>
                    <a:bodyPr/>
                    <a:lstStyle/>
                    <a:p>
                      <a:r>
                        <a:rPr lang="en-US" altLang="zh-CN" sz="32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ChannelPipeline</a:t>
                      </a:r>
                      <a:r>
                        <a:rPr lang="zh-CN" altLang="en-US" sz="32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a:t>
                      </a:r>
                      <a:r>
                        <a:rPr lang="en-US" altLang="zh-CN" sz="32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ChannelHandler</a:t>
                      </a:r>
                      <a:r>
                        <a:rPr lang="zh-CN" altLang="en-US" sz="32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a:t>
                      </a:r>
                      <a:endPar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1295688363"/>
                  </a:ext>
                </a:extLst>
              </a:tr>
              <a:tr h="783379">
                <a:tc>
                  <a:txBody>
                    <a:bodyPr/>
                    <a:lstStyle/>
                    <a:p>
                      <a:r>
                        <a:rPr lang="zh-CN" altLang="en-US" sz="3200" b="0" i="0" u="none" strike="noStrike" cap="none" spc="0" baseline="0">
                          <a:solidFill>
                            <a:schemeClr val="tx1"/>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Light"/>
                        </a:rPr>
                        <a:t>构造器</a:t>
                      </a:r>
                      <a:endPar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tc>
                  <a:txBody>
                    <a:bodyPr/>
                    <a:lstStyle/>
                    <a:p>
                      <a:r>
                        <a:rPr lang="en-US" altLang="zh-CN"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WebSocketServerProtocolConfig.Builder</a:t>
                      </a:r>
                      <a:endPar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2875638040"/>
                  </a:ext>
                </a:extLst>
              </a:tr>
              <a:tr h="783379">
                <a:tc>
                  <a:txBody>
                    <a:bodyPr/>
                    <a:lstStyle/>
                    <a:p>
                      <a:r>
                        <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观察者</a:t>
                      </a:r>
                    </a:p>
                  </a:txBody>
                  <a:tcPr/>
                </a:tc>
                <a:tc>
                  <a:txBody>
                    <a:bodyPr/>
                    <a:lstStyle/>
                    <a:p>
                      <a:r>
                        <a:rPr lang="en-US" altLang="zh-CN" sz="3200">
                          <a:latin typeface="阿里巴巴普惠体 R" panose="00020600040101010101" pitchFamily="18" charset="-122"/>
                          <a:ea typeface="阿里巴巴普惠体 R" panose="00020600040101010101" pitchFamily="18" charset="-122"/>
                          <a:cs typeface="阿里巴巴普惠体 R" panose="00020600040101010101" pitchFamily="18" charset="-122"/>
                        </a:rPr>
                        <a:t>ChannelFuture#addListener</a:t>
                      </a:r>
                      <a:endParaRPr lang="zh-CN" altLang="en-US" sz="320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txBody>
                  <a:tcPr/>
                </a:tc>
                <a:extLst>
                  <a:ext uri="{0D108BD9-81ED-4DB2-BD59-A6C34878D82A}">
                    <a16:rowId xmlns:a16="http://schemas.microsoft.com/office/drawing/2014/main" val="3401396495"/>
                  </a:ext>
                </a:extLst>
              </a:tr>
            </a:tbl>
          </a:graphicData>
        </a:graphic>
      </p:graphicFrame>
    </p:spTree>
    <p:extLst>
      <p:ext uri="{BB962C8B-B14F-4D97-AF65-F5344CB8AC3E}">
        <p14:creationId xmlns:p14="http://schemas.microsoft.com/office/powerpoint/2010/main" val="22503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693B555-0CDE-CC42-9B6B-6A4F2DCCD7E4}"/>
              </a:ext>
            </a:extLst>
          </p:cNvPr>
          <p:cNvSpPr>
            <a:spLocks noGrp="1"/>
          </p:cNvSpPr>
          <p:nvPr>
            <p:ph type="body" idx="1"/>
          </p:nvPr>
        </p:nvSpPr>
        <p:spPr/>
        <p:txBody>
          <a:bodyPr/>
          <a:lstStyle/>
          <a:p>
            <a:pPr lvl="1"/>
            <a:r>
              <a:rPr kumimoji="1" lang="zh-CN" altLang="en-US"/>
              <a:t>（</a:t>
            </a:r>
            <a:r>
              <a:rPr kumimoji="1" lang="en-US" altLang="zh-CN"/>
              <a:t>2</a:t>
            </a:r>
            <a:r>
              <a:rPr kumimoji="1" lang="zh-CN" altLang="en-US"/>
              <a:t>）机器保障：</a:t>
            </a:r>
            <a:r>
              <a:rPr kumimoji="1" lang="en-US" altLang="zh-CN"/>
              <a:t>Jenkins Pipeline + Maven Plugin</a:t>
            </a:r>
          </a:p>
        </p:txBody>
      </p:sp>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lang="en-US" altLang="zh-CN"/>
              <a:t>5 </a:t>
            </a:r>
            <a:r>
              <a:rPr kumimoji="1" lang="zh-CN" altLang="en-US"/>
              <a:t>代码质量高</a:t>
            </a:r>
            <a:endParaRPr lang="zh-CN" altLang="en-US"/>
          </a:p>
        </p:txBody>
      </p:sp>
      <p:pic>
        <p:nvPicPr>
          <p:cNvPr id="4" name="图片 3">
            <a:extLst>
              <a:ext uri="{FF2B5EF4-FFF2-40B4-BE49-F238E27FC236}">
                <a16:creationId xmlns:a16="http://schemas.microsoft.com/office/drawing/2014/main" id="{D0788850-13B7-43A5-BC5B-2B89FBD85E2A}"/>
              </a:ext>
            </a:extLst>
          </p:cNvPr>
          <p:cNvPicPr>
            <a:picLocks noChangeAspect="1"/>
          </p:cNvPicPr>
          <p:nvPr/>
        </p:nvPicPr>
        <p:blipFill>
          <a:blip r:embed="rId3"/>
          <a:stretch>
            <a:fillRect/>
          </a:stretch>
        </p:blipFill>
        <p:spPr>
          <a:xfrm>
            <a:off x="4246029" y="4470401"/>
            <a:ext cx="15063270" cy="8625839"/>
          </a:xfrm>
          <a:prstGeom prst="rect">
            <a:avLst/>
          </a:prstGeom>
        </p:spPr>
      </p:pic>
    </p:spTree>
    <p:extLst>
      <p:ext uri="{BB962C8B-B14F-4D97-AF65-F5344CB8AC3E}">
        <p14:creationId xmlns:p14="http://schemas.microsoft.com/office/powerpoint/2010/main" val="2088454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lang="en-US" altLang="zh-CN"/>
              <a:t>5 </a:t>
            </a:r>
            <a:r>
              <a:rPr kumimoji="1" lang="zh-CN" altLang="en-US"/>
              <a:t>代码质量高</a:t>
            </a:r>
            <a:endParaRPr lang="zh-CN" altLang="en-US"/>
          </a:p>
        </p:txBody>
      </p:sp>
      <p:pic>
        <p:nvPicPr>
          <p:cNvPr id="4" name="图片 3">
            <a:extLst>
              <a:ext uri="{FF2B5EF4-FFF2-40B4-BE49-F238E27FC236}">
                <a16:creationId xmlns:a16="http://schemas.microsoft.com/office/drawing/2014/main" id="{3A58F063-87EF-448A-958D-97847A2FF965}"/>
              </a:ext>
            </a:extLst>
          </p:cNvPr>
          <p:cNvPicPr>
            <a:picLocks noChangeAspect="1"/>
          </p:cNvPicPr>
          <p:nvPr/>
        </p:nvPicPr>
        <p:blipFill>
          <a:blip r:embed="rId3"/>
          <a:stretch>
            <a:fillRect/>
          </a:stretch>
        </p:blipFill>
        <p:spPr>
          <a:xfrm>
            <a:off x="1399595" y="3129280"/>
            <a:ext cx="21142676" cy="7754753"/>
          </a:xfrm>
          <a:prstGeom prst="rect">
            <a:avLst/>
          </a:prstGeom>
        </p:spPr>
      </p:pic>
    </p:spTree>
    <p:extLst>
      <p:ext uri="{BB962C8B-B14F-4D97-AF65-F5344CB8AC3E}">
        <p14:creationId xmlns:p14="http://schemas.microsoft.com/office/powerpoint/2010/main" val="410180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Cassandra </a:t>
            </a:r>
            <a:r>
              <a:rPr lang="zh-CN" altLang="en-US"/>
              <a:t>传输数据结构</a:t>
            </a:r>
            <a:endParaRPr lang="en-US" altLang="zh-CN"/>
          </a:p>
        </p:txBody>
      </p:sp>
      <p:sp>
        <p:nvSpPr>
          <p:cNvPr id="95" name="正文1…"/>
          <p:cNvSpPr txBox="1">
            <a:spLocks noGrp="1"/>
          </p:cNvSpPr>
          <p:nvPr>
            <p:ph type="body" idx="1"/>
          </p:nvPr>
        </p:nvSpPr>
        <p:spPr/>
        <p:txBody>
          <a:bodyPr/>
          <a:lstStyle/>
          <a:p>
            <a:r>
              <a:rPr lang="en-US" altLang="zh-CN"/>
              <a:t> select name from user where username = ‘tom’</a:t>
            </a:r>
          </a:p>
          <a:p>
            <a:endParaRPr lang="en-US" altLang="zh-CN"/>
          </a:p>
        </p:txBody>
      </p:sp>
      <p:pic>
        <p:nvPicPr>
          <p:cNvPr id="2" name="图片 1">
            <a:extLst>
              <a:ext uri="{FF2B5EF4-FFF2-40B4-BE49-F238E27FC236}">
                <a16:creationId xmlns:a16="http://schemas.microsoft.com/office/drawing/2014/main" id="{B12E9F15-4824-49D1-9533-38746DB19FB2}"/>
              </a:ext>
            </a:extLst>
          </p:cNvPr>
          <p:cNvPicPr>
            <a:picLocks noChangeAspect="1"/>
          </p:cNvPicPr>
          <p:nvPr/>
        </p:nvPicPr>
        <p:blipFill>
          <a:blip r:embed="rId3"/>
          <a:stretch>
            <a:fillRect/>
          </a:stretch>
        </p:blipFill>
        <p:spPr>
          <a:xfrm>
            <a:off x="118535" y="6239614"/>
            <a:ext cx="12108640" cy="3679086"/>
          </a:xfrm>
          <a:prstGeom prst="rect">
            <a:avLst/>
          </a:prstGeom>
        </p:spPr>
      </p:pic>
      <p:pic>
        <p:nvPicPr>
          <p:cNvPr id="4" name="图片 3">
            <a:extLst>
              <a:ext uri="{FF2B5EF4-FFF2-40B4-BE49-F238E27FC236}">
                <a16:creationId xmlns:a16="http://schemas.microsoft.com/office/drawing/2014/main" id="{8E2316AA-33C6-4EC6-B12B-809BBEB55130}"/>
              </a:ext>
            </a:extLst>
          </p:cNvPr>
          <p:cNvPicPr>
            <a:picLocks noChangeAspect="1"/>
          </p:cNvPicPr>
          <p:nvPr/>
        </p:nvPicPr>
        <p:blipFill>
          <a:blip r:embed="rId4"/>
          <a:stretch>
            <a:fillRect/>
          </a:stretch>
        </p:blipFill>
        <p:spPr>
          <a:xfrm>
            <a:off x="13538678" y="2918335"/>
            <a:ext cx="4114042" cy="3204622"/>
          </a:xfrm>
          <a:prstGeom prst="rect">
            <a:avLst/>
          </a:prstGeom>
        </p:spPr>
      </p:pic>
      <p:pic>
        <p:nvPicPr>
          <p:cNvPr id="7" name="图片 6">
            <a:extLst>
              <a:ext uri="{FF2B5EF4-FFF2-40B4-BE49-F238E27FC236}">
                <a16:creationId xmlns:a16="http://schemas.microsoft.com/office/drawing/2014/main" id="{D481CE99-4BB6-44A8-80EF-C934437F4B7A}"/>
              </a:ext>
            </a:extLst>
          </p:cNvPr>
          <p:cNvPicPr>
            <a:picLocks noChangeAspect="1"/>
          </p:cNvPicPr>
          <p:nvPr/>
        </p:nvPicPr>
        <p:blipFill>
          <a:blip r:embed="rId5"/>
          <a:stretch>
            <a:fillRect/>
          </a:stretch>
        </p:blipFill>
        <p:spPr>
          <a:xfrm>
            <a:off x="12372234" y="6858000"/>
            <a:ext cx="11377988" cy="6654800"/>
          </a:xfrm>
          <a:prstGeom prst="rect">
            <a:avLst/>
          </a:prstGeom>
        </p:spPr>
      </p:pic>
      <p:sp>
        <p:nvSpPr>
          <p:cNvPr id="9" name="箭头: 右 8">
            <a:extLst>
              <a:ext uri="{FF2B5EF4-FFF2-40B4-BE49-F238E27FC236}">
                <a16:creationId xmlns:a16="http://schemas.microsoft.com/office/drawing/2014/main" id="{1FD8826C-A0C1-4F4E-9819-8AD2F800AB0A}"/>
              </a:ext>
            </a:extLst>
          </p:cNvPr>
          <p:cNvSpPr/>
          <p:nvPr/>
        </p:nvSpPr>
        <p:spPr>
          <a:xfrm rot="20685558">
            <a:off x="4271194" y="5908611"/>
            <a:ext cx="9105098" cy="319118"/>
          </a:xfrm>
          <a:prstGeom prst="rightArrow">
            <a:avLst/>
          </a:prstGeom>
          <a:solidFill>
            <a:srgbClr val="FF0000"/>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箭头: 右 11">
            <a:extLst>
              <a:ext uri="{FF2B5EF4-FFF2-40B4-BE49-F238E27FC236}">
                <a16:creationId xmlns:a16="http://schemas.microsoft.com/office/drawing/2014/main" id="{D6FF8696-15C7-4AC6-9BD7-481EA2CE731B}"/>
              </a:ext>
            </a:extLst>
          </p:cNvPr>
          <p:cNvSpPr/>
          <p:nvPr/>
        </p:nvSpPr>
        <p:spPr>
          <a:xfrm rot="1023569">
            <a:off x="10392894" y="8638916"/>
            <a:ext cx="4940173" cy="306878"/>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 name="图片 2">
            <a:extLst>
              <a:ext uri="{FF2B5EF4-FFF2-40B4-BE49-F238E27FC236}">
                <a16:creationId xmlns:a16="http://schemas.microsoft.com/office/drawing/2014/main" id="{FF67D296-ECAF-4BE9-8923-AB3DAA02DA25}"/>
              </a:ext>
            </a:extLst>
          </p:cNvPr>
          <p:cNvPicPr>
            <a:picLocks noChangeAspect="1"/>
          </p:cNvPicPr>
          <p:nvPr/>
        </p:nvPicPr>
        <p:blipFill>
          <a:blip r:embed="rId6"/>
          <a:stretch>
            <a:fillRect/>
          </a:stretch>
        </p:blipFill>
        <p:spPr>
          <a:xfrm>
            <a:off x="2949867" y="11139102"/>
            <a:ext cx="8732011" cy="1712159"/>
          </a:xfrm>
          <a:prstGeom prst="rect">
            <a:avLst/>
          </a:prstGeom>
        </p:spPr>
      </p:pic>
      <p:sp>
        <p:nvSpPr>
          <p:cNvPr id="6" name="文本框 5">
            <a:extLst>
              <a:ext uri="{FF2B5EF4-FFF2-40B4-BE49-F238E27FC236}">
                <a16:creationId xmlns:a16="http://schemas.microsoft.com/office/drawing/2014/main" id="{EC262F17-98EC-4794-A15B-CB51791AD3D4}"/>
              </a:ext>
            </a:extLst>
          </p:cNvPr>
          <p:cNvSpPr txBox="1"/>
          <p:nvPr/>
        </p:nvSpPr>
        <p:spPr>
          <a:xfrm>
            <a:off x="9898635" y="8779322"/>
            <a:ext cx="947374"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000" b="0" i="1" u="none" strike="noStrike" cap="none" spc="0" normalizeH="0" baseline="0">
                <a:ln>
                  <a:noFill/>
                </a:ln>
                <a:solidFill>
                  <a:srgbClr val="4E8A52"/>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a:rPr>
              <a:t>data</a:t>
            </a:r>
            <a:endParaRPr kumimoji="0" lang="zh-CN" altLang="en-US" sz="3000" b="0" i="1" u="none" strike="noStrike" cap="none" spc="0" normalizeH="0" baseline="0">
              <a:ln>
                <a:noFill/>
              </a:ln>
              <a:solidFill>
                <a:srgbClr val="4E8A52"/>
              </a:solidFill>
              <a:effectLst/>
              <a:uFillTx/>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Helvetica Neue"/>
            </a:endParaRPr>
          </a:p>
        </p:txBody>
      </p:sp>
      <p:sp>
        <p:nvSpPr>
          <p:cNvPr id="8" name="箭头: 下 7">
            <a:extLst>
              <a:ext uri="{FF2B5EF4-FFF2-40B4-BE49-F238E27FC236}">
                <a16:creationId xmlns:a16="http://schemas.microsoft.com/office/drawing/2014/main" id="{ECABA4F3-7EF8-4EE3-A6DE-8CC3C909DB74}"/>
              </a:ext>
            </a:extLst>
          </p:cNvPr>
          <p:cNvSpPr/>
          <p:nvPr/>
        </p:nvSpPr>
        <p:spPr>
          <a:xfrm>
            <a:off x="10175503" y="9390481"/>
            <a:ext cx="271999" cy="1509740"/>
          </a:xfrm>
          <a:prstGeom prst="down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文本框 4">
            <a:extLst>
              <a:ext uri="{FF2B5EF4-FFF2-40B4-BE49-F238E27FC236}">
                <a16:creationId xmlns:a16="http://schemas.microsoft.com/office/drawing/2014/main" id="{4D9692E7-1FC2-4C31-8067-F379A41F4D09}"/>
              </a:ext>
            </a:extLst>
          </p:cNvPr>
          <p:cNvSpPr txBox="1"/>
          <p:nvPr/>
        </p:nvSpPr>
        <p:spPr>
          <a:xfrm>
            <a:off x="505383" y="2220401"/>
            <a:ext cx="1266885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CN"/>
              <a:t> </a:t>
            </a:r>
          </a:p>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971106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693B555-0CDE-CC42-9B6B-6A4F2DCCD7E4}"/>
              </a:ext>
            </a:extLst>
          </p:cNvPr>
          <p:cNvSpPr>
            <a:spLocks noGrp="1"/>
          </p:cNvSpPr>
          <p:nvPr>
            <p:ph type="body" idx="1"/>
          </p:nvPr>
        </p:nvSpPr>
        <p:spPr/>
        <p:txBody>
          <a:bodyPr/>
          <a:lstStyle/>
          <a:p>
            <a:pPr lvl="1"/>
            <a:r>
              <a:rPr kumimoji="1" lang="zh-CN" altLang="en-US"/>
              <a:t>（</a:t>
            </a:r>
            <a:r>
              <a:rPr kumimoji="1" lang="en-US" altLang="zh-CN"/>
              <a:t>3</a:t>
            </a:r>
            <a:r>
              <a:rPr kumimoji="1" lang="zh-CN" altLang="en-US"/>
              <a:t>）人工保障：代码审阅</a:t>
            </a:r>
          </a:p>
        </p:txBody>
      </p:sp>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lang="en-US" altLang="zh-CN"/>
              <a:t>5 </a:t>
            </a:r>
            <a:r>
              <a:rPr kumimoji="1" lang="zh-CN" altLang="en-US"/>
              <a:t>代码质量高</a:t>
            </a:r>
            <a:endParaRPr lang="zh-CN" altLang="en-US"/>
          </a:p>
        </p:txBody>
      </p:sp>
      <p:pic>
        <p:nvPicPr>
          <p:cNvPr id="5" name="图片 4">
            <a:extLst>
              <a:ext uri="{FF2B5EF4-FFF2-40B4-BE49-F238E27FC236}">
                <a16:creationId xmlns:a16="http://schemas.microsoft.com/office/drawing/2014/main" id="{5741FD13-5009-4D4A-9B0D-DE3E9500D79B}"/>
              </a:ext>
            </a:extLst>
          </p:cNvPr>
          <p:cNvPicPr>
            <a:picLocks noChangeAspect="1"/>
          </p:cNvPicPr>
          <p:nvPr/>
        </p:nvPicPr>
        <p:blipFill>
          <a:blip r:embed="rId3"/>
          <a:stretch>
            <a:fillRect/>
          </a:stretch>
        </p:blipFill>
        <p:spPr>
          <a:xfrm>
            <a:off x="2568593" y="4897120"/>
            <a:ext cx="19246813" cy="6141007"/>
          </a:xfrm>
          <a:prstGeom prst="rect">
            <a:avLst/>
          </a:prstGeom>
        </p:spPr>
      </p:pic>
    </p:spTree>
    <p:extLst>
      <p:ext uri="{BB962C8B-B14F-4D97-AF65-F5344CB8AC3E}">
        <p14:creationId xmlns:p14="http://schemas.microsoft.com/office/powerpoint/2010/main" val="817418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693B555-0CDE-CC42-9B6B-6A4F2DCCD7E4}"/>
              </a:ext>
            </a:extLst>
          </p:cNvPr>
          <p:cNvSpPr>
            <a:spLocks noGrp="1"/>
          </p:cNvSpPr>
          <p:nvPr>
            <p:ph type="body" idx="1"/>
          </p:nvPr>
        </p:nvSpPr>
        <p:spPr/>
        <p:txBody>
          <a:bodyPr/>
          <a:lstStyle/>
          <a:p>
            <a:pPr lvl="1"/>
            <a:r>
              <a:rPr kumimoji="1" lang="zh-CN" altLang="en-US"/>
              <a:t>写一个 </a:t>
            </a:r>
            <a:r>
              <a:rPr kumimoji="1" lang="en-US" altLang="zh-CN"/>
              <a:t>ping – pong </a:t>
            </a:r>
            <a:r>
              <a:rPr kumimoji="1" lang="zh-CN" altLang="en-US"/>
              <a:t>消息服务器 ：  </a:t>
            </a:r>
            <a:r>
              <a:rPr kumimoji="1" lang="en-US" altLang="zh-CN"/>
              <a:t>&lt; 100 </a:t>
            </a:r>
            <a:r>
              <a:rPr kumimoji="1" lang="zh-CN" altLang="en-US"/>
              <a:t>行代码；</a:t>
            </a:r>
            <a:endParaRPr kumimoji="1" lang="en-US" altLang="zh-CN"/>
          </a:p>
          <a:p>
            <a:pPr lvl="1"/>
            <a:r>
              <a:rPr kumimoji="1" lang="zh-CN" altLang="en-US"/>
              <a:t>从 </a:t>
            </a:r>
            <a:r>
              <a:rPr kumimoji="1" lang="en-US" altLang="zh-CN"/>
              <a:t>NIO </a:t>
            </a:r>
            <a:r>
              <a:rPr kumimoji="1" lang="zh-CN" altLang="en-US"/>
              <a:t>切换到 </a:t>
            </a:r>
            <a:r>
              <a:rPr kumimoji="1" lang="en-US" altLang="zh-CN"/>
              <a:t>OIO </a:t>
            </a:r>
            <a:r>
              <a:rPr kumimoji="1" lang="zh-CN" altLang="en-US"/>
              <a:t>或者 </a:t>
            </a:r>
            <a:r>
              <a:rPr kumimoji="1" lang="en-US" altLang="zh-CN"/>
              <a:t>Native NIO </a:t>
            </a:r>
            <a:r>
              <a:rPr kumimoji="1" lang="zh-CN" altLang="en-US"/>
              <a:t>实现 ： </a:t>
            </a:r>
            <a:r>
              <a:rPr kumimoji="1" lang="en-US" altLang="zh-CN"/>
              <a:t>2-3 </a:t>
            </a:r>
            <a:r>
              <a:rPr kumimoji="1" lang="zh-CN" altLang="en-US"/>
              <a:t>行代码；</a:t>
            </a:r>
            <a:endParaRPr kumimoji="1" lang="en-US" altLang="zh-CN"/>
          </a:p>
          <a:p>
            <a:pPr lvl="1"/>
            <a:r>
              <a:rPr kumimoji="1" lang="zh-CN" altLang="en-US"/>
              <a:t>内置常见功能（空闲监测、流量整形、安全等），使用这些功能： </a:t>
            </a:r>
            <a:r>
              <a:rPr kumimoji="1" lang="en-US" altLang="zh-CN"/>
              <a:t>2-3 </a:t>
            </a:r>
            <a:r>
              <a:rPr kumimoji="1" lang="zh-CN" altLang="en-US"/>
              <a:t>行代码；</a:t>
            </a:r>
            <a:endParaRPr kumimoji="1" lang="en-US" altLang="zh-CN"/>
          </a:p>
          <a:p>
            <a:pPr lvl="1"/>
            <a:r>
              <a:rPr kumimoji="1" lang="zh-CN" altLang="en-US"/>
              <a:t>写业务实际就是编写可插拔的 </a:t>
            </a:r>
            <a:r>
              <a:rPr kumimoji="1" lang="en-US" altLang="zh-CN"/>
              <a:t>handler </a:t>
            </a:r>
            <a:r>
              <a:rPr kumimoji="1" lang="zh-CN" altLang="en-US"/>
              <a:t>而已；</a:t>
            </a:r>
          </a:p>
        </p:txBody>
      </p:sp>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lang="en-US" altLang="zh-CN"/>
              <a:t>6 </a:t>
            </a:r>
            <a:r>
              <a:rPr kumimoji="1" lang="zh-CN" altLang="en-US"/>
              <a:t>易于使用，也易于扩展</a:t>
            </a:r>
            <a:endParaRPr lang="zh-CN" altLang="en-US"/>
          </a:p>
        </p:txBody>
      </p:sp>
    </p:spTree>
    <p:extLst>
      <p:ext uri="{BB962C8B-B14F-4D97-AF65-F5344CB8AC3E}">
        <p14:creationId xmlns:p14="http://schemas.microsoft.com/office/powerpoint/2010/main" val="1265933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693B555-0CDE-CC42-9B6B-6A4F2DCCD7E4}"/>
              </a:ext>
            </a:extLst>
          </p:cNvPr>
          <p:cNvSpPr>
            <a:spLocks noGrp="1"/>
          </p:cNvSpPr>
          <p:nvPr>
            <p:ph type="body" idx="1"/>
          </p:nvPr>
        </p:nvSpPr>
        <p:spPr/>
        <p:txBody>
          <a:bodyPr/>
          <a:lstStyle/>
          <a:p>
            <a:pPr lvl="1"/>
            <a:r>
              <a:rPr kumimoji="1" lang="zh-CN" altLang="en-US"/>
              <a:t>网络编程</a:t>
            </a:r>
            <a:r>
              <a:rPr kumimoji="1" lang="en-US" altLang="zh-CN"/>
              <a:t>: OIO/NIO/</a:t>
            </a:r>
            <a:r>
              <a:rPr kumimoji="1" lang="en-US" altLang="zh-CN" strike="sngStrike"/>
              <a:t>AIO</a:t>
            </a:r>
          </a:p>
          <a:p>
            <a:pPr lvl="1"/>
            <a:r>
              <a:rPr kumimoji="1" lang="zh-CN" altLang="en-US"/>
              <a:t>各种协议知识</a:t>
            </a:r>
            <a:r>
              <a:rPr kumimoji="1" lang="en-US" altLang="zh-CN"/>
              <a:t>: </a:t>
            </a:r>
            <a:r>
              <a:rPr kumimoji="1" lang="zh-CN" altLang="en-US"/>
              <a:t>传输层协议 </a:t>
            </a:r>
            <a:r>
              <a:rPr kumimoji="1" lang="en-US" altLang="zh-CN"/>
              <a:t>TCP/UDP/SCTP</a:t>
            </a:r>
            <a:r>
              <a:rPr kumimoji="1" lang="zh-CN" altLang="en-US"/>
              <a:t>、应用层协议 </a:t>
            </a:r>
            <a:r>
              <a:rPr kumimoji="1" lang="en-US" altLang="zh-CN"/>
              <a:t>Http</a:t>
            </a:r>
            <a:r>
              <a:rPr kumimoji="1" lang="zh-CN" altLang="en-US"/>
              <a:t>、</a:t>
            </a:r>
            <a:r>
              <a:rPr kumimoji="1" lang="en-US" altLang="zh-CN"/>
              <a:t>SMTP</a:t>
            </a:r>
            <a:r>
              <a:rPr kumimoji="1" lang="zh-CN" altLang="en-US"/>
              <a:t>等</a:t>
            </a:r>
            <a:endParaRPr kumimoji="1" lang="en-US" altLang="zh-CN"/>
          </a:p>
          <a:p>
            <a:pPr lvl="1"/>
            <a:r>
              <a:rPr kumimoji="1" lang="en-US" altLang="zh-CN"/>
              <a:t>Java</a:t>
            </a:r>
            <a:r>
              <a:rPr kumimoji="1" lang="zh-CN" altLang="en-US"/>
              <a:t>知识</a:t>
            </a:r>
            <a:r>
              <a:rPr kumimoji="1" lang="en-US" altLang="zh-CN"/>
              <a:t>: </a:t>
            </a:r>
            <a:r>
              <a:rPr kumimoji="1" lang="zh-CN" altLang="en-US"/>
              <a:t>设计模式、</a:t>
            </a:r>
            <a:r>
              <a:rPr kumimoji="1" lang="en-US" altLang="zh-CN"/>
              <a:t>JNI</a:t>
            </a:r>
            <a:r>
              <a:rPr kumimoji="1" lang="zh-CN" altLang="en-US"/>
              <a:t>、内存使用（堆外内存、内存池）、注解、多线程、垃圾回收（弱引用等）、</a:t>
            </a:r>
            <a:r>
              <a:rPr kumimoji="1" lang="en-US" altLang="zh-CN"/>
              <a:t>Maven</a:t>
            </a:r>
            <a:r>
              <a:rPr kumimoji="1" lang="zh-CN" altLang="en-US"/>
              <a:t>（插件、配置）等等</a:t>
            </a:r>
            <a:endParaRPr kumimoji="1" lang="en-US" altLang="zh-CN"/>
          </a:p>
          <a:p>
            <a:pPr lvl="1"/>
            <a:r>
              <a:rPr kumimoji="1" lang="zh-CN" altLang="en-US"/>
              <a:t>扩展知识：流量整形、安全（</a:t>
            </a:r>
            <a:r>
              <a:rPr kumimoji="1" lang="en-US" altLang="zh-CN"/>
              <a:t>IpFilter/SSL</a:t>
            </a:r>
            <a:r>
              <a:rPr kumimoji="1" lang="zh-CN" altLang="en-US"/>
              <a:t>）等</a:t>
            </a:r>
            <a:endParaRPr kumimoji="1" lang="en-US" altLang="zh-CN"/>
          </a:p>
          <a:p>
            <a:endParaRPr kumimoji="1" lang="zh-CN" altLang="en-US"/>
          </a:p>
        </p:txBody>
      </p:sp>
      <p:sp>
        <p:nvSpPr>
          <p:cNvPr id="11" name="标题 10">
            <a:extLst>
              <a:ext uri="{FF2B5EF4-FFF2-40B4-BE49-F238E27FC236}">
                <a16:creationId xmlns:a16="http://schemas.microsoft.com/office/drawing/2014/main" id="{C980461B-AF4A-0E46-AD56-AC82AA478E26}"/>
              </a:ext>
            </a:extLst>
          </p:cNvPr>
          <p:cNvSpPr>
            <a:spLocks noGrp="1"/>
          </p:cNvSpPr>
          <p:nvPr>
            <p:ph type="title"/>
          </p:nvPr>
        </p:nvSpPr>
        <p:spPr/>
        <p:txBody>
          <a:bodyPr/>
          <a:lstStyle/>
          <a:p>
            <a:r>
              <a:rPr kumimoji="1" lang="en-US" altLang="zh-CN"/>
              <a:t>7 </a:t>
            </a:r>
            <a:r>
              <a:rPr kumimoji="1" lang="zh-CN" altLang="en-US"/>
              <a:t>包含知识广泛</a:t>
            </a:r>
            <a:endParaRPr kumimoji="1" lang="en-US" altLang="zh-CN"/>
          </a:p>
        </p:txBody>
      </p:sp>
    </p:spTree>
    <p:extLst>
      <p:ext uri="{BB962C8B-B14F-4D97-AF65-F5344CB8AC3E}">
        <p14:creationId xmlns:p14="http://schemas.microsoft.com/office/powerpoint/2010/main" val="3034103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如何给 </a:t>
            </a:r>
            <a:r>
              <a:rPr lang="en-US" altLang="zh-CN"/>
              <a:t>Netty </a:t>
            </a:r>
            <a:r>
              <a:rPr lang="zh-CN" altLang="en-US"/>
              <a:t>贡献代码？</a:t>
            </a:r>
          </a:p>
        </p:txBody>
      </p:sp>
      <p:sp>
        <p:nvSpPr>
          <p:cNvPr id="95" name="正文1…"/>
          <p:cNvSpPr txBox="1">
            <a:spLocks noGrp="1"/>
          </p:cNvSpPr>
          <p:nvPr>
            <p:ph type="body" idx="1"/>
          </p:nvPr>
        </p:nvSpPr>
        <p:spPr/>
        <p:txBody>
          <a:bodyPr/>
          <a:lstStyle/>
          <a:p>
            <a:r>
              <a:rPr lang="zh-CN" altLang="en-US"/>
              <a:t>为什么要贡献代码？</a:t>
            </a:r>
            <a:endParaRPr lang="en-US" altLang="zh-CN"/>
          </a:p>
          <a:p>
            <a:r>
              <a:rPr lang="zh-CN" altLang="en-US"/>
              <a:t>贡献代码难不难？</a:t>
            </a:r>
            <a:endParaRPr lang="en-US" altLang="zh-CN"/>
          </a:p>
          <a:p>
            <a:r>
              <a:rPr lang="zh-CN" altLang="en-US"/>
              <a:t>贡献代码的</a:t>
            </a:r>
            <a:r>
              <a:rPr lang="en-US" altLang="zh-CN"/>
              <a:t> 7 </a:t>
            </a:r>
            <a:r>
              <a:rPr lang="zh-CN" altLang="en-US"/>
              <a:t>个起点</a:t>
            </a:r>
            <a:endParaRPr lang="en-US" altLang="zh-CN"/>
          </a:p>
          <a:p>
            <a:r>
              <a:rPr lang="zh-CN" altLang="en-US"/>
              <a:t>贡献代码的 </a:t>
            </a:r>
            <a:r>
              <a:rPr lang="en-US" altLang="zh-CN"/>
              <a:t>7 </a:t>
            </a:r>
            <a:r>
              <a:rPr lang="zh-CN" altLang="en-US"/>
              <a:t>个准则</a:t>
            </a:r>
            <a:endParaRPr lang="en-US" altLang="zh-CN" dirty="0"/>
          </a:p>
        </p:txBody>
      </p:sp>
    </p:spTree>
    <p:extLst>
      <p:ext uri="{BB962C8B-B14F-4D97-AF65-F5344CB8AC3E}">
        <p14:creationId xmlns:p14="http://schemas.microsoft.com/office/powerpoint/2010/main" val="1296179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为什么要贡献代码？</a:t>
            </a:r>
            <a:endParaRPr lang="en-US" altLang="zh-CN"/>
          </a:p>
        </p:txBody>
      </p:sp>
      <p:sp>
        <p:nvSpPr>
          <p:cNvPr id="95" name="正文1…"/>
          <p:cNvSpPr txBox="1">
            <a:spLocks noGrp="1"/>
          </p:cNvSpPr>
          <p:nvPr>
            <p:ph type="body" idx="1"/>
          </p:nvPr>
        </p:nvSpPr>
        <p:spPr/>
        <p:txBody>
          <a:bodyPr>
            <a:normAutofit/>
          </a:bodyPr>
          <a:lstStyle/>
          <a:p>
            <a:r>
              <a:rPr lang="zh-CN" altLang="en-US"/>
              <a:t>为什么要贡献代码？</a:t>
            </a:r>
            <a:endParaRPr lang="en-US" altLang="zh-CN"/>
          </a:p>
          <a:p>
            <a:pPr lvl="1"/>
            <a:r>
              <a:rPr lang="zh-CN" altLang="en-US"/>
              <a:t>利于他人</a:t>
            </a:r>
            <a:endParaRPr lang="en-US" altLang="zh-CN"/>
          </a:p>
          <a:p>
            <a:pPr lvl="1"/>
            <a:r>
              <a:rPr lang="zh-CN" altLang="en-US"/>
              <a:t>提升自己</a:t>
            </a:r>
            <a:endParaRPr lang="en-US" altLang="zh-CN"/>
          </a:p>
          <a:p>
            <a:pPr lvl="2"/>
            <a:r>
              <a:rPr lang="zh-CN" altLang="en-US"/>
              <a:t>与大师交流</a:t>
            </a:r>
            <a:endParaRPr lang="en-US" altLang="zh-CN"/>
          </a:p>
          <a:p>
            <a:pPr lvl="2"/>
            <a:r>
              <a:rPr lang="zh-CN" altLang="en-US"/>
              <a:t>改变视野</a:t>
            </a:r>
            <a:endParaRPr lang="en-US" altLang="zh-CN"/>
          </a:p>
          <a:p>
            <a:pPr lvl="1"/>
            <a:r>
              <a:rPr lang="zh-CN" altLang="en-US"/>
              <a:t>满足个人成就感</a:t>
            </a:r>
            <a:endParaRPr lang="en-US" altLang="zh-CN"/>
          </a:p>
          <a:p>
            <a:pPr lvl="1"/>
            <a:endParaRPr lang="en-US" altLang="zh-CN" dirty="0"/>
          </a:p>
        </p:txBody>
      </p:sp>
      <p:pic>
        <p:nvPicPr>
          <p:cNvPr id="4" name="图片 3">
            <a:extLst>
              <a:ext uri="{FF2B5EF4-FFF2-40B4-BE49-F238E27FC236}">
                <a16:creationId xmlns:a16="http://schemas.microsoft.com/office/drawing/2014/main" id="{41CE079B-740C-4B83-B408-C4E976EEBA82}"/>
              </a:ext>
            </a:extLst>
          </p:cNvPr>
          <p:cNvPicPr>
            <a:picLocks noChangeAspect="1"/>
          </p:cNvPicPr>
          <p:nvPr/>
        </p:nvPicPr>
        <p:blipFill>
          <a:blip r:embed="rId3"/>
          <a:stretch>
            <a:fillRect/>
          </a:stretch>
        </p:blipFill>
        <p:spPr>
          <a:xfrm>
            <a:off x="10880281" y="3913632"/>
            <a:ext cx="9257690" cy="7512304"/>
          </a:xfrm>
          <a:prstGeom prst="rect">
            <a:avLst/>
          </a:prstGeom>
        </p:spPr>
      </p:pic>
    </p:spTree>
    <p:extLst>
      <p:ext uri="{BB962C8B-B14F-4D97-AF65-F5344CB8AC3E}">
        <p14:creationId xmlns:p14="http://schemas.microsoft.com/office/powerpoint/2010/main" val="4238732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为什么要贡献代码？</a:t>
            </a:r>
            <a:endParaRPr lang="en-US" altLang="zh-CN"/>
          </a:p>
        </p:txBody>
      </p:sp>
      <p:sp>
        <p:nvSpPr>
          <p:cNvPr id="95" name="正文1…"/>
          <p:cNvSpPr txBox="1">
            <a:spLocks noGrp="1"/>
          </p:cNvSpPr>
          <p:nvPr>
            <p:ph type="body" idx="1"/>
          </p:nvPr>
        </p:nvSpPr>
        <p:spPr/>
        <p:txBody>
          <a:bodyPr>
            <a:normAutofit/>
          </a:bodyPr>
          <a:lstStyle/>
          <a:p>
            <a:pPr lvl="1"/>
            <a:r>
              <a:rPr lang="zh-CN" altLang="en-US"/>
              <a:t>利于他人</a:t>
            </a:r>
            <a:endParaRPr lang="en-US" altLang="zh-CN" dirty="0"/>
          </a:p>
        </p:txBody>
      </p:sp>
      <p:pic>
        <p:nvPicPr>
          <p:cNvPr id="3" name="图片 2">
            <a:extLst>
              <a:ext uri="{FF2B5EF4-FFF2-40B4-BE49-F238E27FC236}">
                <a16:creationId xmlns:a16="http://schemas.microsoft.com/office/drawing/2014/main" id="{43F8DB76-6730-45AA-A895-E5780ECD5470}"/>
              </a:ext>
            </a:extLst>
          </p:cNvPr>
          <p:cNvPicPr>
            <a:picLocks noChangeAspect="1"/>
          </p:cNvPicPr>
          <p:nvPr/>
        </p:nvPicPr>
        <p:blipFill>
          <a:blip r:embed="rId3"/>
          <a:stretch>
            <a:fillRect/>
          </a:stretch>
        </p:blipFill>
        <p:spPr>
          <a:xfrm>
            <a:off x="3646631" y="4996728"/>
            <a:ext cx="17090738" cy="5569672"/>
          </a:xfrm>
          <a:prstGeom prst="rect">
            <a:avLst/>
          </a:prstGeom>
        </p:spPr>
      </p:pic>
    </p:spTree>
    <p:extLst>
      <p:ext uri="{BB962C8B-B14F-4D97-AF65-F5344CB8AC3E}">
        <p14:creationId xmlns:p14="http://schemas.microsoft.com/office/powerpoint/2010/main" val="2612765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为什么要贡献代码？</a:t>
            </a:r>
          </a:p>
        </p:txBody>
      </p:sp>
      <p:sp>
        <p:nvSpPr>
          <p:cNvPr id="95" name="正文1…"/>
          <p:cNvSpPr txBox="1">
            <a:spLocks noGrp="1"/>
          </p:cNvSpPr>
          <p:nvPr>
            <p:ph type="body" idx="1"/>
          </p:nvPr>
        </p:nvSpPr>
        <p:spPr/>
        <p:txBody>
          <a:bodyPr>
            <a:normAutofit/>
          </a:bodyPr>
          <a:lstStyle/>
          <a:p>
            <a:pPr lvl="1"/>
            <a:r>
              <a:rPr lang="zh-CN" altLang="en-US"/>
              <a:t>提升自己</a:t>
            </a:r>
            <a:endParaRPr lang="en-US" altLang="zh-CN"/>
          </a:p>
          <a:p>
            <a:pPr lvl="2"/>
            <a:r>
              <a:rPr lang="zh-CN" altLang="en-US"/>
              <a:t>与大师交流</a:t>
            </a:r>
            <a:endParaRPr lang="en-US" altLang="zh-CN"/>
          </a:p>
          <a:p>
            <a:pPr lvl="2"/>
            <a:endParaRPr lang="en-US" altLang="zh-CN"/>
          </a:p>
          <a:p>
            <a:pPr lvl="2"/>
            <a:endParaRPr lang="en-US" altLang="zh-CN"/>
          </a:p>
          <a:p>
            <a:pPr lvl="2"/>
            <a:r>
              <a:rPr lang="zh-CN" altLang="en-US"/>
              <a:t>改变视野： 从“独乐乐”到开始考虑更多人的感受：“认真对待每个变量名，就像给自己第一个孩子起名一样慎重”</a:t>
            </a:r>
            <a:endParaRPr lang="en-US" altLang="zh-CN"/>
          </a:p>
          <a:p>
            <a:pPr lvl="1"/>
            <a:endParaRPr lang="en-US" altLang="zh-CN"/>
          </a:p>
          <a:p>
            <a:pPr lvl="1"/>
            <a:endParaRPr lang="en-US" altLang="zh-CN" dirty="0"/>
          </a:p>
        </p:txBody>
      </p:sp>
      <p:pic>
        <p:nvPicPr>
          <p:cNvPr id="2" name="图片 1">
            <a:extLst>
              <a:ext uri="{FF2B5EF4-FFF2-40B4-BE49-F238E27FC236}">
                <a16:creationId xmlns:a16="http://schemas.microsoft.com/office/drawing/2014/main" id="{4E09A646-2B4E-4094-9F10-1445879A7B2D}"/>
              </a:ext>
            </a:extLst>
          </p:cNvPr>
          <p:cNvPicPr>
            <a:picLocks noChangeAspect="1"/>
          </p:cNvPicPr>
          <p:nvPr/>
        </p:nvPicPr>
        <p:blipFill>
          <a:blip r:embed="rId3"/>
          <a:stretch>
            <a:fillRect/>
          </a:stretch>
        </p:blipFill>
        <p:spPr>
          <a:xfrm>
            <a:off x="7515403" y="3758811"/>
            <a:ext cx="14198424" cy="5049287"/>
          </a:xfrm>
          <a:prstGeom prst="rect">
            <a:avLst/>
          </a:prstGeom>
        </p:spPr>
      </p:pic>
    </p:spTree>
    <p:extLst>
      <p:ext uri="{BB962C8B-B14F-4D97-AF65-F5344CB8AC3E}">
        <p14:creationId xmlns:p14="http://schemas.microsoft.com/office/powerpoint/2010/main" val="3344751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为什么要贡献代码？</a:t>
            </a:r>
          </a:p>
        </p:txBody>
      </p:sp>
      <p:sp>
        <p:nvSpPr>
          <p:cNvPr id="95" name="正文1…"/>
          <p:cNvSpPr txBox="1">
            <a:spLocks noGrp="1"/>
          </p:cNvSpPr>
          <p:nvPr>
            <p:ph type="body" idx="1"/>
          </p:nvPr>
        </p:nvSpPr>
        <p:spPr/>
        <p:txBody>
          <a:bodyPr>
            <a:normAutofit/>
          </a:bodyPr>
          <a:lstStyle/>
          <a:p>
            <a:pPr lvl="1"/>
            <a:r>
              <a:rPr lang="zh-CN" altLang="en-US"/>
              <a:t>满足个人成就感</a:t>
            </a:r>
            <a:endParaRPr lang="en-US" altLang="zh-CN"/>
          </a:p>
          <a:p>
            <a:pPr lvl="1"/>
            <a:endParaRPr lang="en-US" altLang="zh-CN" dirty="0"/>
          </a:p>
        </p:txBody>
      </p:sp>
      <p:pic>
        <p:nvPicPr>
          <p:cNvPr id="5" name="图片 4">
            <a:extLst>
              <a:ext uri="{FF2B5EF4-FFF2-40B4-BE49-F238E27FC236}">
                <a16:creationId xmlns:a16="http://schemas.microsoft.com/office/drawing/2014/main" id="{B88B51A6-3D6A-446E-94DF-8B337DC041AB}"/>
              </a:ext>
            </a:extLst>
          </p:cNvPr>
          <p:cNvPicPr>
            <a:picLocks noChangeAspect="1"/>
          </p:cNvPicPr>
          <p:nvPr/>
        </p:nvPicPr>
        <p:blipFill>
          <a:blip r:embed="rId3"/>
          <a:stretch>
            <a:fillRect/>
          </a:stretch>
        </p:blipFill>
        <p:spPr>
          <a:xfrm>
            <a:off x="2540000" y="8433048"/>
            <a:ext cx="19717578" cy="2577461"/>
          </a:xfrm>
          <a:prstGeom prst="rect">
            <a:avLst/>
          </a:prstGeom>
        </p:spPr>
      </p:pic>
      <p:sp>
        <p:nvSpPr>
          <p:cNvPr id="6" name="箭头: 下 5">
            <a:extLst>
              <a:ext uri="{FF2B5EF4-FFF2-40B4-BE49-F238E27FC236}">
                <a16:creationId xmlns:a16="http://schemas.microsoft.com/office/drawing/2014/main" id="{B5A175FF-884F-47DB-9F44-5BE5CB126997}"/>
              </a:ext>
            </a:extLst>
          </p:cNvPr>
          <p:cNvSpPr/>
          <p:nvPr/>
        </p:nvSpPr>
        <p:spPr>
          <a:xfrm>
            <a:off x="12192000" y="6848559"/>
            <a:ext cx="573438" cy="1183285"/>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图片 6">
            <a:extLst>
              <a:ext uri="{FF2B5EF4-FFF2-40B4-BE49-F238E27FC236}">
                <a16:creationId xmlns:a16="http://schemas.microsoft.com/office/drawing/2014/main" id="{CF0AC550-A51C-4EA9-A60D-82910B6630D1}"/>
              </a:ext>
            </a:extLst>
          </p:cNvPr>
          <p:cNvPicPr>
            <a:picLocks noChangeAspect="1"/>
          </p:cNvPicPr>
          <p:nvPr/>
        </p:nvPicPr>
        <p:blipFill>
          <a:blip r:embed="rId4"/>
          <a:stretch>
            <a:fillRect/>
          </a:stretch>
        </p:blipFill>
        <p:spPr>
          <a:xfrm>
            <a:off x="2539999" y="5098608"/>
            <a:ext cx="19717577" cy="1241951"/>
          </a:xfrm>
          <a:prstGeom prst="rect">
            <a:avLst/>
          </a:prstGeom>
        </p:spPr>
      </p:pic>
    </p:spTree>
    <p:extLst>
      <p:ext uri="{BB962C8B-B14F-4D97-AF65-F5344CB8AC3E}">
        <p14:creationId xmlns:p14="http://schemas.microsoft.com/office/powerpoint/2010/main" val="136495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贡献代码难不难？</a:t>
            </a:r>
            <a:endParaRPr lang="en-US" altLang="zh-CN"/>
          </a:p>
        </p:txBody>
      </p:sp>
      <p:sp>
        <p:nvSpPr>
          <p:cNvPr id="95" name="正文1…"/>
          <p:cNvSpPr txBox="1">
            <a:spLocks noGrp="1"/>
          </p:cNvSpPr>
          <p:nvPr>
            <p:ph type="body" idx="1"/>
          </p:nvPr>
        </p:nvSpPr>
        <p:spPr/>
        <p:txBody>
          <a:bodyPr>
            <a:normAutofit/>
          </a:bodyPr>
          <a:lstStyle/>
          <a:p>
            <a:pPr lvl="1"/>
            <a:r>
              <a:rPr lang="zh-CN" altLang="en-US"/>
              <a:t>难！</a:t>
            </a:r>
            <a:endParaRPr lang="en-US" altLang="zh-CN" dirty="0"/>
          </a:p>
        </p:txBody>
      </p:sp>
      <p:pic>
        <p:nvPicPr>
          <p:cNvPr id="2" name="图片 1">
            <a:extLst>
              <a:ext uri="{FF2B5EF4-FFF2-40B4-BE49-F238E27FC236}">
                <a16:creationId xmlns:a16="http://schemas.microsoft.com/office/drawing/2014/main" id="{C083DF87-B479-4532-A4F9-630839DB3940}"/>
              </a:ext>
            </a:extLst>
          </p:cNvPr>
          <p:cNvPicPr>
            <a:picLocks noChangeAspect="1"/>
          </p:cNvPicPr>
          <p:nvPr/>
        </p:nvPicPr>
        <p:blipFill>
          <a:blip r:embed="rId3"/>
          <a:stretch>
            <a:fillRect/>
          </a:stretch>
        </p:blipFill>
        <p:spPr>
          <a:xfrm>
            <a:off x="6313318" y="5870511"/>
            <a:ext cx="18031569" cy="3575373"/>
          </a:xfrm>
          <a:prstGeom prst="rect">
            <a:avLst/>
          </a:prstGeom>
        </p:spPr>
      </p:pic>
      <p:pic>
        <p:nvPicPr>
          <p:cNvPr id="3" name="图片 2">
            <a:extLst>
              <a:ext uri="{FF2B5EF4-FFF2-40B4-BE49-F238E27FC236}">
                <a16:creationId xmlns:a16="http://schemas.microsoft.com/office/drawing/2014/main" id="{D8D3C9AE-C500-4B81-907C-4A539FB3E747}"/>
              </a:ext>
            </a:extLst>
          </p:cNvPr>
          <p:cNvPicPr>
            <a:picLocks noChangeAspect="1"/>
          </p:cNvPicPr>
          <p:nvPr/>
        </p:nvPicPr>
        <p:blipFill>
          <a:blip r:embed="rId4"/>
          <a:stretch>
            <a:fillRect/>
          </a:stretch>
        </p:blipFill>
        <p:spPr>
          <a:xfrm>
            <a:off x="2260910" y="5745664"/>
            <a:ext cx="4331498" cy="4104271"/>
          </a:xfrm>
          <a:prstGeom prst="rect">
            <a:avLst/>
          </a:prstGeom>
        </p:spPr>
      </p:pic>
    </p:spTree>
    <p:extLst>
      <p:ext uri="{BB962C8B-B14F-4D97-AF65-F5344CB8AC3E}">
        <p14:creationId xmlns:p14="http://schemas.microsoft.com/office/powerpoint/2010/main" val="982019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贡献代码难不难？</a:t>
            </a:r>
            <a:endParaRPr lang="en-US" altLang="zh-CN"/>
          </a:p>
        </p:txBody>
      </p:sp>
      <p:sp>
        <p:nvSpPr>
          <p:cNvPr id="95" name="正文1…"/>
          <p:cNvSpPr txBox="1">
            <a:spLocks noGrp="1"/>
          </p:cNvSpPr>
          <p:nvPr>
            <p:ph type="body" idx="1"/>
          </p:nvPr>
        </p:nvSpPr>
        <p:spPr/>
        <p:txBody>
          <a:bodyPr>
            <a:normAutofit/>
          </a:bodyPr>
          <a:lstStyle/>
          <a:p>
            <a:pPr lvl="1"/>
            <a:r>
              <a:rPr lang="zh-CN" altLang="en-US"/>
              <a:t>不难，但是勿以善小（简单）而不为</a:t>
            </a:r>
            <a:endParaRPr lang="en-US" altLang="zh-CN" dirty="0"/>
          </a:p>
        </p:txBody>
      </p:sp>
      <p:pic>
        <p:nvPicPr>
          <p:cNvPr id="4" name="图片 3">
            <a:extLst>
              <a:ext uri="{FF2B5EF4-FFF2-40B4-BE49-F238E27FC236}">
                <a16:creationId xmlns:a16="http://schemas.microsoft.com/office/drawing/2014/main" id="{A98A6F40-189E-429E-8065-05D257506FD1}"/>
              </a:ext>
            </a:extLst>
          </p:cNvPr>
          <p:cNvPicPr>
            <a:picLocks noChangeAspect="1"/>
          </p:cNvPicPr>
          <p:nvPr/>
        </p:nvPicPr>
        <p:blipFill>
          <a:blip r:embed="rId3"/>
          <a:stretch>
            <a:fillRect/>
          </a:stretch>
        </p:blipFill>
        <p:spPr>
          <a:xfrm>
            <a:off x="2704931" y="5153164"/>
            <a:ext cx="4260600" cy="4473630"/>
          </a:xfrm>
          <a:prstGeom prst="rect">
            <a:avLst/>
          </a:prstGeom>
        </p:spPr>
      </p:pic>
      <p:pic>
        <p:nvPicPr>
          <p:cNvPr id="5" name="图片 4">
            <a:extLst>
              <a:ext uri="{FF2B5EF4-FFF2-40B4-BE49-F238E27FC236}">
                <a16:creationId xmlns:a16="http://schemas.microsoft.com/office/drawing/2014/main" id="{5764E90F-8D0D-4BC2-A567-DA84129A8FD3}"/>
              </a:ext>
            </a:extLst>
          </p:cNvPr>
          <p:cNvPicPr>
            <a:picLocks noChangeAspect="1"/>
          </p:cNvPicPr>
          <p:nvPr/>
        </p:nvPicPr>
        <p:blipFill>
          <a:blip r:embed="rId4"/>
          <a:stretch>
            <a:fillRect/>
          </a:stretch>
        </p:blipFill>
        <p:spPr>
          <a:xfrm>
            <a:off x="7520997" y="4930772"/>
            <a:ext cx="14158072" cy="6232528"/>
          </a:xfrm>
          <a:prstGeom prst="rect">
            <a:avLst/>
          </a:prstGeom>
        </p:spPr>
      </p:pic>
    </p:spTree>
    <p:extLst>
      <p:ext uri="{BB962C8B-B14F-4D97-AF65-F5344CB8AC3E}">
        <p14:creationId xmlns:p14="http://schemas.microsoft.com/office/powerpoint/2010/main" val="383186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Cassandra </a:t>
            </a:r>
            <a:r>
              <a:rPr lang="zh-CN" altLang="en-US"/>
              <a:t>使用 </a:t>
            </a:r>
            <a:r>
              <a:rPr lang="en-US" altLang="zh-CN"/>
              <a:t>Netty </a:t>
            </a:r>
            <a:r>
              <a:rPr lang="zh-CN" altLang="en-US"/>
              <a:t>概况</a:t>
            </a:r>
            <a:endParaRPr lang="en-US" altLang="zh-CN"/>
          </a:p>
        </p:txBody>
      </p:sp>
      <p:sp>
        <p:nvSpPr>
          <p:cNvPr id="95" name="正文1…"/>
          <p:cNvSpPr txBox="1">
            <a:spLocks noGrp="1"/>
          </p:cNvSpPr>
          <p:nvPr>
            <p:ph type="body" idx="1"/>
          </p:nvPr>
        </p:nvSpPr>
        <p:spPr/>
        <p:txBody>
          <a:bodyPr/>
          <a:lstStyle/>
          <a:p>
            <a:r>
              <a:rPr lang="zh-CN" altLang="en-US"/>
              <a:t>总览</a:t>
            </a:r>
            <a:endParaRPr lang="en-US" altLang="zh-CN"/>
          </a:p>
          <a:p>
            <a:endParaRPr lang="en-US" altLang="zh-CN"/>
          </a:p>
        </p:txBody>
      </p:sp>
      <p:pic>
        <p:nvPicPr>
          <p:cNvPr id="13" name="图片 12">
            <a:extLst>
              <a:ext uri="{FF2B5EF4-FFF2-40B4-BE49-F238E27FC236}">
                <a16:creationId xmlns:a16="http://schemas.microsoft.com/office/drawing/2014/main" id="{490E9466-4710-4CDD-9B74-B8C3B10DE453}"/>
              </a:ext>
            </a:extLst>
          </p:cNvPr>
          <p:cNvPicPr>
            <a:picLocks noChangeAspect="1"/>
          </p:cNvPicPr>
          <p:nvPr/>
        </p:nvPicPr>
        <p:blipFill>
          <a:blip r:embed="rId3"/>
          <a:stretch>
            <a:fillRect/>
          </a:stretch>
        </p:blipFill>
        <p:spPr>
          <a:xfrm>
            <a:off x="4716379" y="3859154"/>
            <a:ext cx="16031420" cy="8846194"/>
          </a:xfrm>
          <a:prstGeom prst="rect">
            <a:avLst/>
          </a:prstGeom>
        </p:spPr>
      </p:pic>
    </p:spTree>
    <p:extLst>
      <p:ext uri="{BB962C8B-B14F-4D97-AF65-F5344CB8AC3E}">
        <p14:creationId xmlns:p14="http://schemas.microsoft.com/office/powerpoint/2010/main" val="2988944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a:t>
            </a:r>
            <a:r>
              <a:rPr lang="en-US" altLang="zh-CN"/>
              <a:t> 7 </a:t>
            </a:r>
            <a:r>
              <a:rPr lang="zh-CN" altLang="en-US"/>
              <a:t>个起点</a:t>
            </a:r>
            <a:endParaRPr lang="en-US" altLang="zh-CN"/>
          </a:p>
        </p:txBody>
      </p:sp>
      <p:sp>
        <p:nvSpPr>
          <p:cNvPr id="95" name="正文1…"/>
          <p:cNvSpPr txBox="1">
            <a:spLocks noGrp="1"/>
          </p:cNvSpPr>
          <p:nvPr>
            <p:ph type="body" idx="1"/>
          </p:nvPr>
        </p:nvSpPr>
        <p:spPr/>
        <p:txBody>
          <a:bodyPr/>
          <a:lstStyle/>
          <a:p>
            <a:r>
              <a:rPr lang="zh-CN" altLang="en-US"/>
              <a:t>（</a:t>
            </a:r>
            <a:r>
              <a:rPr lang="en-US" altLang="zh-CN"/>
              <a:t>1</a:t>
            </a:r>
            <a:r>
              <a:rPr lang="zh-CN" altLang="en-US"/>
              <a:t>）项目需求</a:t>
            </a:r>
            <a:endParaRPr lang="en-US" altLang="zh-CN"/>
          </a:p>
        </p:txBody>
      </p:sp>
      <p:pic>
        <p:nvPicPr>
          <p:cNvPr id="2" name="图片 1">
            <a:extLst>
              <a:ext uri="{FF2B5EF4-FFF2-40B4-BE49-F238E27FC236}">
                <a16:creationId xmlns:a16="http://schemas.microsoft.com/office/drawing/2014/main" id="{DA41D4D7-2DDC-4F55-8A35-EE0133A5BE39}"/>
              </a:ext>
            </a:extLst>
          </p:cNvPr>
          <p:cNvPicPr>
            <a:picLocks noChangeAspect="1"/>
          </p:cNvPicPr>
          <p:nvPr/>
        </p:nvPicPr>
        <p:blipFill>
          <a:blip r:embed="rId3"/>
          <a:stretch>
            <a:fillRect/>
          </a:stretch>
        </p:blipFill>
        <p:spPr>
          <a:xfrm>
            <a:off x="3243175" y="10164820"/>
            <a:ext cx="16887217" cy="2789180"/>
          </a:xfrm>
          <a:prstGeom prst="rect">
            <a:avLst/>
          </a:prstGeom>
        </p:spPr>
      </p:pic>
      <p:pic>
        <p:nvPicPr>
          <p:cNvPr id="3" name="图片 2">
            <a:extLst>
              <a:ext uri="{FF2B5EF4-FFF2-40B4-BE49-F238E27FC236}">
                <a16:creationId xmlns:a16="http://schemas.microsoft.com/office/drawing/2014/main" id="{0ADD0B89-AA2F-4265-8121-156959D33EBD}"/>
              </a:ext>
            </a:extLst>
          </p:cNvPr>
          <p:cNvPicPr>
            <a:picLocks noChangeAspect="1"/>
          </p:cNvPicPr>
          <p:nvPr/>
        </p:nvPicPr>
        <p:blipFill>
          <a:blip r:embed="rId4"/>
          <a:stretch>
            <a:fillRect/>
          </a:stretch>
        </p:blipFill>
        <p:spPr>
          <a:xfrm>
            <a:off x="3243175" y="4466437"/>
            <a:ext cx="16222275" cy="5693563"/>
          </a:xfrm>
          <a:prstGeom prst="rect">
            <a:avLst/>
          </a:prstGeom>
        </p:spPr>
      </p:pic>
    </p:spTree>
    <p:extLst>
      <p:ext uri="{BB962C8B-B14F-4D97-AF65-F5344CB8AC3E}">
        <p14:creationId xmlns:p14="http://schemas.microsoft.com/office/powerpoint/2010/main" val="3650902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a:t>
            </a:r>
            <a:r>
              <a:rPr lang="en-US" altLang="zh-CN"/>
              <a:t> 7 </a:t>
            </a:r>
            <a:r>
              <a:rPr lang="zh-CN" altLang="en-US"/>
              <a:t>个起点</a:t>
            </a:r>
          </a:p>
        </p:txBody>
      </p:sp>
      <p:sp>
        <p:nvSpPr>
          <p:cNvPr id="95" name="正文1…"/>
          <p:cNvSpPr txBox="1">
            <a:spLocks noGrp="1"/>
          </p:cNvSpPr>
          <p:nvPr>
            <p:ph type="body" idx="1"/>
          </p:nvPr>
        </p:nvSpPr>
        <p:spPr/>
        <p:txBody>
          <a:bodyPr/>
          <a:lstStyle/>
          <a:p>
            <a:r>
              <a:rPr lang="zh-CN" altLang="en-US"/>
              <a:t>（</a:t>
            </a:r>
            <a:r>
              <a:rPr lang="en-US" altLang="zh-CN"/>
              <a:t>2</a:t>
            </a:r>
            <a:r>
              <a:rPr lang="zh-CN" altLang="en-US"/>
              <a:t>）使用</a:t>
            </a:r>
            <a:r>
              <a:rPr lang="en-US" altLang="zh-CN"/>
              <a:t>/</a:t>
            </a:r>
            <a:r>
              <a:rPr lang="zh-CN" altLang="en-US"/>
              <a:t>测试发现问题</a:t>
            </a:r>
            <a:endParaRPr lang="en-US" altLang="zh-CN"/>
          </a:p>
        </p:txBody>
      </p:sp>
      <p:pic>
        <p:nvPicPr>
          <p:cNvPr id="5" name="图片 4">
            <a:extLst>
              <a:ext uri="{FF2B5EF4-FFF2-40B4-BE49-F238E27FC236}">
                <a16:creationId xmlns:a16="http://schemas.microsoft.com/office/drawing/2014/main" id="{0CF0A70B-8928-4740-9D08-EC19B24F8138}"/>
              </a:ext>
            </a:extLst>
          </p:cNvPr>
          <p:cNvPicPr>
            <a:picLocks noChangeAspect="1"/>
          </p:cNvPicPr>
          <p:nvPr/>
        </p:nvPicPr>
        <p:blipFill>
          <a:blip r:embed="rId3"/>
          <a:stretch>
            <a:fillRect/>
          </a:stretch>
        </p:blipFill>
        <p:spPr>
          <a:xfrm>
            <a:off x="0" y="4986511"/>
            <a:ext cx="24344702" cy="5903162"/>
          </a:xfrm>
          <a:prstGeom prst="rect">
            <a:avLst/>
          </a:prstGeom>
        </p:spPr>
      </p:pic>
    </p:spTree>
    <p:extLst>
      <p:ext uri="{BB962C8B-B14F-4D97-AF65-F5344CB8AC3E}">
        <p14:creationId xmlns:p14="http://schemas.microsoft.com/office/powerpoint/2010/main" val="3017869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a:t>
            </a:r>
            <a:r>
              <a:rPr lang="en-US" altLang="zh-CN"/>
              <a:t> 7 </a:t>
            </a:r>
            <a:r>
              <a:rPr lang="zh-CN" altLang="en-US"/>
              <a:t>个起点</a:t>
            </a:r>
          </a:p>
        </p:txBody>
      </p:sp>
      <p:sp>
        <p:nvSpPr>
          <p:cNvPr id="95" name="正文1…"/>
          <p:cNvSpPr txBox="1">
            <a:spLocks noGrp="1"/>
          </p:cNvSpPr>
          <p:nvPr>
            <p:ph type="body" idx="1"/>
          </p:nvPr>
        </p:nvSpPr>
        <p:spPr/>
        <p:txBody>
          <a:bodyPr/>
          <a:lstStyle/>
          <a:p>
            <a:r>
              <a:rPr lang="zh-CN" altLang="en-US"/>
              <a:t>（</a:t>
            </a:r>
            <a:r>
              <a:rPr lang="en-US" altLang="zh-CN"/>
              <a:t>3</a:t>
            </a:r>
            <a:r>
              <a:rPr lang="zh-CN" altLang="en-US"/>
              <a:t>）难用</a:t>
            </a:r>
            <a:endParaRPr lang="en-US" altLang="zh-CN"/>
          </a:p>
        </p:txBody>
      </p:sp>
      <p:pic>
        <p:nvPicPr>
          <p:cNvPr id="2" name="图片 1">
            <a:extLst>
              <a:ext uri="{FF2B5EF4-FFF2-40B4-BE49-F238E27FC236}">
                <a16:creationId xmlns:a16="http://schemas.microsoft.com/office/drawing/2014/main" id="{26A4FA37-CE23-4359-B926-8B388990EEBF}"/>
              </a:ext>
            </a:extLst>
          </p:cNvPr>
          <p:cNvPicPr>
            <a:picLocks noChangeAspect="1"/>
          </p:cNvPicPr>
          <p:nvPr/>
        </p:nvPicPr>
        <p:blipFill>
          <a:blip r:embed="rId3"/>
          <a:stretch>
            <a:fillRect/>
          </a:stretch>
        </p:blipFill>
        <p:spPr>
          <a:xfrm>
            <a:off x="4692477" y="4769075"/>
            <a:ext cx="15584821" cy="7248754"/>
          </a:xfrm>
          <a:prstGeom prst="rect">
            <a:avLst/>
          </a:prstGeom>
        </p:spPr>
      </p:pic>
    </p:spTree>
    <p:extLst>
      <p:ext uri="{BB962C8B-B14F-4D97-AF65-F5344CB8AC3E}">
        <p14:creationId xmlns:p14="http://schemas.microsoft.com/office/powerpoint/2010/main" val="3760352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a:t>
            </a:r>
            <a:r>
              <a:rPr lang="en-US" altLang="zh-CN"/>
              <a:t> 7 </a:t>
            </a:r>
            <a:r>
              <a:rPr lang="zh-CN" altLang="en-US"/>
              <a:t>个起点</a:t>
            </a:r>
          </a:p>
        </p:txBody>
      </p:sp>
      <p:sp>
        <p:nvSpPr>
          <p:cNvPr id="95" name="正文1…"/>
          <p:cNvSpPr txBox="1">
            <a:spLocks noGrp="1"/>
          </p:cNvSpPr>
          <p:nvPr>
            <p:ph type="body" idx="1"/>
          </p:nvPr>
        </p:nvSpPr>
        <p:spPr/>
        <p:txBody>
          <a:bodyPr/>
          <a:lstStyle/>
          <a:p>
            <a:r>
              <a:rPr lang="zh-CN" altLang="en-US"/>
              <a:t>（</a:t>
            </a:r>
            <a:r>
              <a:rPr lang="en-US" altLang="zh-CN"/>
              <a:t>4</a:t>
            </a:r>
            <a:r>
              <a:rPr lang="zh-CN" altLang="en-US"/>
              <a:t>）源码研读</a:t>
            </a:r>
            <a:endParaRPr lang="en-US" altLang="zh-CN"/>
          </a:p>
          <a:p>
            <a:pPr marL="0" indent="0">
              <a:buNone/>
            </a:pPr>
            <a:r>
              <a:rPr lang="zh-CN" altLang="en-US"/>
              <a:t>例</a:t>
            </a:r>
            <a:r>
              <a:rPr lang="en-US" altLang="zh-CN"/>
              <a:t>1</a:t>
            </a:r>
            <a:r>
              <a:rPr lang="zh-CN" altLang="en-US"/>
              <a:t>：代码审阅</a:t>
            </a:r>
            <a:endParaRPr lang="en-US" altLang="zh-CN"/>
          </a:p>
        </p:txBody>
      </p:sp>
      <p:pic>
        <p:nvPicPr>
          <p:cNvPr id="3" name="图片 2">
            <a:extLst>
              <a:ext uri="{FF2B5EF4-FFF2-40B4-BE49-F238E27FC236}">
                <a16:creationId xmlns:a16="http://schemas.microsoft.com/office/drawing/2014/main" id="{7BF13400-899B-41E5-BAED-64984BA93AD1}"/>
              </a:ext>
            </a:extLst>
          </p:cNvPr>
          <p:cNvPicPr>
            <a:picLocks noChangeAspect="1"/>
          </p:cNvPicPr>
          <p:nvPr/>
        </p:nvPicPr>
        <p:blipFill>
          <a:blip r:embed="rId3"/>
          <a:stretch>
            <a:fillRect/>
          </a:stretch>
        </p:blipFill>
        <p:spPr>
          <a:xfrm>
            <a:off x="2379133" y="5811308"/>
            <a:ext cx="19098002" cy="4755092"/>
          </a:xfrm>
          <a:prstGeom prst="rect">
            <a:avLst/>
          </a:prstGeom>
        </p:spPr>
      </p:pic>
    </p:spTree>
    <p:extLst>
      <p:ext uri="{BB962C8B-B14F-4D97-AF65-F5344CB8AC3E}">
        <p14:creationId xmlns:p14="http://schemas.microsoft.com/office/powerpoint/2010/main" val="2404739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a:t>
            </a:r>
            <a:r>
              <a:rPr lang="en-US" altLang="zh-CN"/>
              <a:t> 7 </a:t>
            </a:r>
            <a:r>
              <a:rPr lang="zh-CN" altLang="en-US"/>
              <a:t>个起点</a:t>
            </a:r>
          </a:p>
        </p:txBody>
      </p:sp>
      <p:sp>
        <p:nvSpPr>
          <p:cNvPr id="95" name="正文1…"/>
          <p:cNvSpPr txBox="1">
            <a:spLocks noGrp="1"/>
          </p:cNvSpPr>
          <p:nvPr>
            <p:ph type="body" idx="1"/>
          </p:nvPr>
        </p:nvSpPr>
        <p:spPr/>
        <p:txBody>
          <a:bodyPr/>
          <a:lstStyle/>
          <a:p>
            <a:r>
              <a:rPr lang="zh-CN" altLang="en-US"/>
              <a:t>例</a:t>
            </a:r>
            <a:r>
              <a:rPr lang="en-US" altLang="zh-CN"/>
              <a:t>2</a:t>
            </a:r>
            <a:r>
              <a:rPr lang="zh-CN" altLang="en-US"/>
              <a:t>：</a:t>
            </a:r>
            <a:r>
              <a:rPr lang="en-US" altLang="zh-CN"/>
              <a:t>IDE </a:t>
            </a:r>
            <a:r>
              <a:rPr lang="zh-CN" altLang="en-US"/>
              <a:t>报错</a:t>
            </a:r>
            <a:endParaRPr lang="en-US" altLang="zh-CN"/>
          </a:p>
        </p:txBody>
      </p:sp>
      <p:pic>
        <p:nvPicPr>
          <p:cNvPr id="6" name="图片 5">
            <a:extLst>
              <a:ext uri="{FF2B5EF4-FFF2-40B4-BE49-F238E27FC236}">
                <a16:creationId xmlns:a16="http://schemas.microsoft.com/office/drawing/2014/main" id="{8905CCDA-BD08-44CC-9DCF-016475E250C6}"/>
              </a:ext>
            </a:extLst>
          </p:cNvPr>
          <p:cNvPicPr>
            <a:picLocks noChangeAspect="1"/>
          </p:cNvPicPr>
          <p:nvPr/>
        </p:nvPicPr>
        <p:blipFill>
          <a:blip r:embed="rId3"/>
          <a:stretch>
            <a:fillRect/>
          </a:stretch>
        </p:blipFill>
        <p:spPr>
          <a:xfrm>
            <a:off x="3231875" y="4840355"/>
            <a:ext cx="17050494" cy="5543165"/>
          </a:xfrm>
          <a:prstGeom prst="rect">
            <a:avLst/>
          </a:prstGeom>
        </p:spPr>
      </p:pic>
    </p:spTree>
    <p:extLst>
      <p:ext uri="{BB962C8B-B14F-4D97-AF65-F5344CB8AC3E}">
        <p14:creationId xmlns:p14="http://schemas.microsoft.com/office/powerpoint/2010/main" val="3287286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a:t>
            </a:r>
            <a:r>
              <a:rPr lang="en-US" altLang="zh-CN"/>
              <a:t> 7 </a:t>
            </a:r>
            <a:r>
              <a:rPr lang="zh-CN" altLang="en-US"/>
              <a:t>个起点</a:t>
            </a:r>
          </a:p>
        </p:txBody>
      </p:sp>
      <p:sp>
        <p:nvSpPr>
          <p:cNvPr id="95" name="正文1…"/>
          <p:cNvSpPr txBox="1">
            <a:spLocks noGrp="1"/>
          </p:cNvSpPr>
          <p:nvPr>
            <p:ph type="body" idx="1"/>
          </p:nvPr>
        </p:nvSpPr>
        <p:spPr/>
        <p:txBody>
          <a:bodyPr/>
          <a:lstStyle/>
          <a:p>
            <a:r>
              <a:rPr lang="zh-CN" altLang="en-US"/>
              <a:t>（</a:t>
            </a:r>
            <a:r>
              <a:rPr lang="en-US" altLang="zh-CN"/>
              <a:t>5</a:t>
            </a:r>
            <a:r>
              <a:rPr lang="zh-CN" altLang="en-US"/>
              <a:t>）</a:t>
            </a:r>
            <a:r>
              <a:rPr lang="en-US" altLang="zh-CN"/>
              <a:t>Issues</a:t>
            </a:r>
          </a:p>
        </p:txBody>
      </p:sp>
      <p:pic>
        <p:nvPicPr>
          <p:cNvPr id="3" name="图片 2">
            <a:extLst>
              <a:ext uri="{FF2B5EF4-FFF2-40B4-BE49-F238E27FC236}">
                <a16:creationId xmlns:a16="http://schemas.microsoft.com/office/drawing/2014/main" id="{91C067C0-3906-4532-B933-2387283D9D45}"/>
              </a:ext>
            </a:extLst>
          </p:cNvPr>
          <p:cNvPicPr>
            <a:picLocks noChangeAspect="1"/>
          </p:cNvPicPr>
          <p:nvPr/>
        </p:nvPicPr>
        <p:blipFill>
          <a:blip r:embed="rId3"/>
          <a:stretch>
            <a:fillRect/>
          </a:stretch>
        </p:blipFill>
        <p:spPr>
          <a:xfrm>
            <a:off x="2997273" y="4595715"/>
            <a:ext cx="17597970" cy="7100339"/>
          </a:xfrm>
          <a:prstGeom prst="rect">
            <a:avLst/>
          </a:prstGeom>
        </p:spPr>
      </p:pic>
    </p:spTree>
    <p:extLst>
      <p:ext uri="{BB962C8B-B14F-4D97-AF65-F5344CB8AC3E}">
        <p14:creationId xmlns:p14="http://schemas.microsoft.com/office/powerpoint/2010/main" val="1106925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a:t>
            </a:r>
            <a:r>
              <a:rPr lang="en-US" altLang="zh-CN"/>
              <a:t> 7 </a:t>
            </a:r>
            <a:r>
              <a:rPr lang="zh-CN" altLang="en-US"/>
              <a:t>个起点</a:t>
            </a:r>
          </a:p>
        </p:txBody>
      </p:sp>
      <p:sp>
        <p:nvSpPr>
          <p:cNvPr id="95" name="正文1…"/>
          <p:cNvSpPr txBox="1">
            <a:spLocks noGrp="1"/>
          </p:cNvSpPr>
          <p:nvPr>
            <p:ph type="body" idx="1"/>
          </p:nvPr>
        </p:nvSpPr>
        <p:spPr/>
        <p:txBody>
          <a:bodyPr/>
          <a:lstStyle/>
          <a:p>
            <a:r>
              <a:rPr lang="zh-CN" altLang="en-US"/>
              <a:t>（</a:t>
            </a:r>
            <a:r>
              <a:rPr lang="en-US" altLang="zh-CN"/>
              <a:t>6</a:t>
            </a:r>
            <a:r>
              <a:rPr lang="zh-CN" altLang="en-US"/>
              <a:t>）</a:t>
            </a:r>
            <a:r>
              <a:rPr lang="en-US" altLang="zh-CN"/>
              <a:t>TODO/FIXME</a:t>
            </a:r>
          </a:p>
        </p:txBody>
      </p:sp>
      <p:pic>
        <p:nvPicPr>
          <p:cNvPr id="2" name="图片 1">
            <a:extLst>
              <a:ext uri="{FF2B5EF4-FFF2-40B4-BE49-F238E27FC236}">
                <a16:creationId xmlns:a16="http://schemas.microsoft.com/office/drawing/2014/main" id="{3CF036B3-D135-41BE-8869-3555C4189C0F}"/>
              </a:ext>
            </a:extLst>
          </p:cNvPr>
          <p:cNvPicPr>
            <a:picLocks noChangeAspect="1"/>
          </p:cNvPicPr>
          <p:nvPr/>
        </p:nvPicPr>
        <p:blipFill>
          <a:blip r:embed="rId3"/>
          <a:stretch>
            <a:fillRect/>
          </a:stretch>
        </p:blipFill>
        <p:spPr>
          <a:xfrm>
            <a:off x="1710271" y="4796247"/>
            <a:ext cx="21422304" cy="6409310"/>
          </a:xfrm>
          <a:prstGeom prst="rect">
            <a:avLst/>
          </a:prstGeom>
        </p:spPr>
      </p:pic>
    </p:spTree>
    <p:extLst>
      <p:ext uri="{BB962C8B-B14F-4D97-AF65-F5344CB8AC3E}">
        <p14:creationId xmlns:p14="http://schemas.microsoft.com/office/powerpoint/2010/main" val="3146447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a:t>
            </a:r>
            <a:r>
              <a:rPr lang="en-US" altLang="zh-CN"/>
              <a:t> 7 </a:t>
            </a:r>
            <a:r>
              <a:rPr lang="zh-CN" altLang="en-US"/>
              <a:t>个起点</a:t>
            </a:r>
          </a:p>
        </p:txBody>
      </p:sp>
      <p:sp>
        <p:nvSpPr>
          <p:cNvPr id="95" name="正文1…"/>
          <p:cNvSpPr txBox="1">
            <a:spLocks noGrp="1"/>
          </p:cNvSpPr>
          <p:nvPr>
            <p:ph type="body" idx="1"/>
          </p:nvPr>
        </p:nvSpPr>
        <p:spPr/>
        <p:txBody>
          <a:bodyPr/>
          <a:lstStyle/>
          <a:p>
            <a:r>
              <a:rPr lang="zh-CN" altLang="en-US"/>
              <a:t>（</a:t>
            </a:r>
            <a:r>
              <a:rPr lang="en-US" altLang="zh-CN"/>
              <a:t>7</a:t>
            </a:r>
            <a:r>
              <a:rPr lang="zh-CN" altLang="en-US"/>
              <a:t>）</a:t>
            </a:r>
            <a:r>
              <a:rPr lang="en-US" altLang="zh-CN"/>
              <a:t>Labels</a:t>
            </a:r>
          </a:p>
        </p:txBody>
      </p:sp>
      <p:pic>
        <p:nvPicPr>
          <p:cNvPr id="4" name="图片 3">
            <a:extLst>
              <a:ext uri="{FF2B5EF4-FFF2-40B4-BE49-F238E27FC236}">
                <a16:creationId xmlns:a16="http://schemas.microsoft.com/office/drawing/2014/main" id="{B2D0D9CD-FC60-4ED5-9E81-EED31897F055}"/>
              </a:ext>
            </a:extLst>
          </p:cNvPr>
          <p:cNvPicPr>
            <a:picLocks noChangeAspect="1"/>
          </p:cNvPicPr>
          <p:nvPr/>
        </p:nvPicPr>
        <p:blipFill>
          <a:blip r:embed="rId3"/>
          <a:stretch>
            <a:fillRect/>
          </a:stretch>
        </p:blipFill>
        <p:spPr>
          <a:xfrm>
            <a:off x="2072285" y="4430003"/>
            <a:ext cx="3814884" cy="8642180"/>
          </a:xfrm>
          <a:prstGeom prst="rect">
            <a:avLst/>
          </a:prstGeom>
        </p:spPr>
      </p:pic>
      <p:pic>
        <p:nvPicPr>
          <p:cNvPr id="6" name="图片 5">
            <a:extLst>
              <a:ext uri="{FF2B5EF4-FFF2-40B4-BE49-F238E27FC236}">
                <a16:creationId xmlns:a16="http://schemas.microsoft.com/office/drawing/2014/main" id="{E0AB9129-293B-4CA2-B44C-380F4E10EA00}"/>
              </a:ext>
            </a:extLst>
          </p:cNvPr>
          <p:cNvPicPr>
            <a:picLocks noChangeAspect="1"/>
          </p:cNvPicPr>
          <p:nvPr/>
        </p:nvPicPr>
        <p:blipFill>
          <a:blip r:embed="rId4"/>
          <a:stretch>
            <a:fillRect/>
          </a:stretch>
        </p:blipFill>
        <p:spPr>
          <a:xfrm>
            <a:off x="8933731" y="5777778"/>
            <a:ext cx="14116311" cy="5281613"/>
          </a:xfrm>
          <a:prstGeom prst="rect">
            <a:avLst/>
          </a:prstGeom>
        </p:spPr>
      </p:pic>
      <p:sp>
        <p:nvSpPr>
          <p:cNvPr id="7" name="箭头: 右 6">
            <a:extLst>
              <a:ext uri="{FF2B5EF4-FFF2-40B4-BE49-F238E27FC236}">
                <a16:creationId xmlns:a16="http://schemas.microsoft.com/office/drawing/2014/main" id="{2E73245B-444A-4778-9720-1992622DA8E6}"/>
              </a:ext>
            </a:extLst>
          </p:cNvPr>
          <p:cNvSpPr/>
          <p:nvPr/>
        </p:nvSpPr>
        <p:spPr>
          <a:xfrm>
            <a:off x="6686550" y="8248650"/>
            <a:ext cx="1447800" cy="91440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9571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endParaRPr lang="en-US" altLang="zh-CN" dirty="0"/>
          </a:p>
        </p:txBody>
      </p:sp>
      <p:sp>
        <p:nvSpPr>
          <p:cNvPr id="95" name="正文1…"/>
          <p:cNvSpPr txBox="1">
            <a:spLocks noGrp="1"/>
          </p:cNvSpPr>
          <p:nvPr>
            <p:ph type="body" idx="1"/>
          </p:nvPr>
        </p:nvSpPr>
        <p:spPr/>
        <p:txBody>
          <a:bodyPr/>
          <a:lstStyle/>
          <a:p>
            <a:r>
              <a:rPr lang="zh-CN" altLang="en-US"/>
              <a:t>（</a:t>
            </a:r>
            <a:r>
              <a:rPr lang="en-US" altLang="zh-CN"/>
              <a:t>1</a:t>
            </a:r>
            <a:r>
              <a:rPr lang="zh-CN" altLang="en-US"/>
              <a:t>） </a:t>
            </a:r>
            <a:r>
              <a:rPr lang="en-US" altLang="zh-CN"/>
              <a:t>toString()</a:t>
            </a:r>
            <a:endParaRPr lang="zh-CN" altLang="zh-CN"/>
          </a:p>
        </p:txBody>
      </p:sp>
      <p:pic>
        <p:nvPicPr>
          <p:cNvPr id="2" name="图片 1">
            <a:extLst>
              <a:ext uri="{FF2B5EF4-FFF2-40B4-BE49-F238E27FC236}">
                <a16:creationId xmlns:a16="http://schemas.microsoft.com/office/drawing/2014/main" id="{0F31EC21-6C6F-4693-8FDA-2A10CC141CAE}"/>
              </a:ext>
            </a:extLst>
          </p:cNvPr>
          <p:cNvPicPr>
            <a:picLocks noChangeAspect="1"/>
          </p:cNvPicPr>
          <p:nvPr/>
        </p:nvPicPr>
        <p:blipFill>
          <a:blip r:embed="rId3"/>
          <a:stretch>
            <a:fillRect/>
          </a:stretch>
        </p:blipFill>
        <p:spPr>
          <a:xfrm>
            <a:off x="6211246" y="4602397"/>
            <a:ext cx="10114950" cy="7244759"/>
          </a:xfrm>
          <a:prstGeom prst="rect">
            <a:avLst/>
          </a:prstGeom>
        </p:spPr>
      </p:pic>
    </p:spTree>
    <p:extLst>
      <p:ext uri="{BB962C8B-B14F-4D97-AF65-F5344CB8AC3E}">
        <p14:creationId xmlns:p14="http://schemas.microsoft.com/office/powerpoint/2010/main" val="2775421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p>
        </p:txBody>
      </p:sp>
      <p:sp>
        <p:nvSpPr>
          <p:cNvPr id="95" name="正文1…"/>
          <p:cNvSpPr txBox="1">
            <a:spLocks noGrp="1"/>
          </p:cNvSpPr>
          <p:nvPr>
            <p:ph type="body" idx="1"/>
          </p:nvPr>
        </p:nvSpPr>
        <p:spPr/>
        <p:txBody>
          <a:bodyPr/>
          <a:lstStyle/>
          <a:p>
            <a:r>
              <a:rPr lang="zh-CN" altLang="en-US"/>
              <a:t>（</a:t>
            </a:r>
            <a:r>
              <a:rPr lang="en-US" altLang="zh-CN"/>
              <a:t>1</a:t>
            </a:r>
            <a:r>
              <a:rPr lang="zh-CN" altLang="en-US"/>
              <a:t>）风格  </a:t>
            </a:r>
            <a:endParaRPr lang="zh-CN" altLang="zh-CN"/>
          </a:p>
        </p:txBody>
      </p:sp>
      <p:pic>
        <p:nvPicPr>
          <p:cNvPr id="6" name="图片 5">
            <a:extLst>
              <a:ext uri="{FF2B5EF4-FFF2-40B4-BE49-F238E27FC236}">
                <a16:creationId xmlns:a16="http://schemas.microsoft.com/office/drawing/2014/main" id="{9410BD87-F076-47ED-9E2E-678FE67EB146}"/>
              </a:ext>
            </a:extLst>
          </p:cNvPr>
          <p:cNvPicPr>
            <a:picLocks noChangeAspect="1"/>
          </p:cNvPicPr>
          <p:nvPr/>
        </p:nvPicPr>
        <p:blipFill>
          <a:blip r:embed="rId3"/>
          <a:stretch>
            <a:fillRect/>
          </a:stretch>
        </p:blipFill>
        <p:spPr>
          <a:xfrm>
            <a:off x="10015940" y="4967816"/>
            <a:ext cx="14368060" cy="6294968"/>
          </a:xfrm>
          <a:prstGeom prst="rect">
            <a:avLst/>
          </a:prstGeom>
        </p:spPr>
      </p:pic>
      <p:pic>
        <p:nvPicPr>
          <p:cNvPr id="5" name="图片 4">
            <a:extLst>
              <a:ext uri="{FF2B5EF4-FFF2-40B4-BE49-F238E27FC236}">
                <a16:creationId xmlns:a16="http://schemas.microsoft.com/office/drawing/2014/main" id="{344571AA-F25B-4991-BDE5-727B7F44B063}"/>
              </a:ext>
            </a:extLst>
          </p:cNvPr>
          <p:cNvPicPr>
            <a:picLocks noChangeAspect="1"/>
          </p:cNvPicPr>
          <p:nvPr/>
        </p:nvPicPr>
        <p:blipFill>
          <a:blip r:embed="rId4"/>
          <a:stretch>
            <a:fillRect/>
          </a:stretch>
        </p:blipFill>
        <p:spPr>
          <a:xfrm>
            <a:off x="1" y="4956301"/>
            <a:ext cx="8879840" cy="6360121"/>
          </a:xfrm>
          <a:prstGeom prst="rect">
            <a:avLst/>
          </a:prstGeom>
        </p:spPr>
      </p:pic>
      <p:sp>
        <p:nvSpPr>
          <p:cNvPr id="2" name="箭头: 右 1">
            <a:extLst>
              <a:ext uri="{FF2B5EF4-FFF2-40B4-BE49-F238E27FC236}">
                <a16:creationId xmlns:a16="http://schemas.microsoft.com/office/drawing/2014/main" id="{CDE195AA-D606-4DA7-8574-7092F4C05CD8}"/>
              </a:ext>
            </a:extLst>
          </p:cNvPr>
          <p:cNvSpPr/>
          <p:nvPr/>
        </p:nvSpPr>
        <p:spPr>
          <a:xfrm>
            <a:off x="9204960" y="7797800"/>
            <a:ext cx="650240" cy="63500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83507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pPr lvl="0"/>
            <a:r>
              <a:rPr lang="en-US" altLang="zh-CN"/>
              <a:t>Cassandra </a:t>
            </a:r>
            <a:r>
              <a:rPr lang="zh-CN" altLang="en-US"/>
              <a:t>使用 </a:t>
            </a:r>
            <a:r>
              <a:rPr lang="en-US" altLang="zh-CN"/>
              <a:t>Netty </a:t>
            </a:r>
            <a:r>
              <a:rPr lang="zh-CN" altLang="en-US"/>
              <a:t>概况</a:t>
            </a:r>
          </a:p>
        </p:txBody>
      </p:sp>
      <p:sp>
        <p:nvSpPr>
          <p:cNvPr id="95" name="正文1…"/>
          <p:cNvSpPr txBox="1">
            <a:spLocks noGrp="1"/>
          </p:cNvSpPr>
          <p:nvPr>
            <p:ph type="body" idx="1"/>
          </p:nvPr>
        </p:nvSpPr>
        <p:spPr/>
        <p:txBody>
          <a:bodyPr/>
          <a:lstStyle/>
          <a:p>
            <a:r>
              <a:rPr lang="en-US" altLang="zh-CN"/>
              <a:t>Pipeline</a:t>
            </a:r>
          </a:p>
        </p:txBody>
      </p:sp>
      <p:pic>
        <p:nvPicPr>
          <p:cNvPr id="2" name="图片 1">
            <a:extLst>
              <a:ext uri="{FF2B5EF4-FFF2-40B4-BE49-F238E27FC236}">
                <a16:creationId xmlns:a16="http://schemas.microsoft.com/office/drawing/2014/main" id="{8BCAA88A-47A3-4379-8A38-F40AB15CA98C}"/>
              </a:ext>
            </a:extLst>
          </p:cNvPr>
          <p:cNvPicPr>
            <a:picLocks noChangeAspect="1"/>
          </p:cNvPicPr>
          <p:nvPr/>
        </p:nvPicPr>
        <p:blipFill>
          <a:blip r:embed="rId3"/>
          <a:stretch>
            <a:fillRect/>
          </a:stretch>
        </p:blipFill>
        <p:spPr>
          <a:xfrm>
            <a:off x="5333351" y="3944593"/>
            <a:ext cx="12011268" cy="8696586"/>
          </a:xfrm>
          <a:prstGeom prst="rect">
            <a:avLst/>
          </a:prstGeom>
        </p:spPr>
      </p:pic>
    </p:spTree>
    <p:extLst>
      <p:ext uri="{BB962C8B-B14F-4D97-AF65-F5344CB8AC3E}">
        <p14:creationId xmlns:p14="http://schemas.microsoft.com/office/powerpoint/2010/main" val="375902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p>
        </p:txBody>
      </p:sp>
      <p:sp>
        <p:nvSpPr>
          <p:cNvPr id="95" name="正文1…"/>
          <p:cNvSpPr txBox="1">
            <a:spLocks noGrp="1"/>
          </p:cNvSpPr>
          <p:nvPr>
            <p:ph type="body" idx="1"/>
          </p:nvPr>
        </p:nvSpPr>
        <p:spPr/>
        <p:txBody>
          <a:bodyPr/>
          <a:lstStyle/>
          <a:p>
            <a:r>
              <a:rPr lang="zh-CN" altLang="en-US"/>
              <a:t>例 </a:t>
            </a:r>
            <a:r>
              <a:rPr lang="en-US" altLang="zh-CN"/>
              <a:t>2</a:t>
            </a:r>
            <a:r>
              <a:rPr lang="zh-CN" altLang="en-US"/>
              <a:t>  </a:t>
            </a:r>
            <a:r>
              <a:rPr lang="en-US" altLang="zh-CN"/>
              <a:t>- </a:t>
            </a:r>
            <a:r>
              <a:rPr lang="zh-CN" altLang="en-US"/>
              <a:t>方法使用统一风格</a:t>
            </a:r>
            <a:endParaRPr lang="zh-CN" altLang="zh-CN"/>
          </a:p>
        </p:txBody>
      </p:sp>
      <p:pic>
        <p:nvPicPr>
          <p:cNvPr id="2" name="图片 1">
            <a:extLst>
              <a:ext uri="{FF2B5EF4-FFF2-40B4-BE49-F238E27FC236}">
                <a16:creationId xmlns:a16="http://schemas.microsoft.com/office/drawing/2014/main" id="{7EA3A2C6-D34F-4A6A-94F9-737839523FFA}"/>
              </a:ext>
            </a:extLst>
          </p:cNvPr>
          <p:cNvPicPr>
            <a:picLocks noChangeAspect="1"/>
          </p:cNvPicPr>
          <p:nvPr/>
        </p:nvPicPr>
        <p:blipFill>
          <a:blip r:embed="rId3"/>
          <a:stretch>
            <a:fillRect/>
          </a:stretch>
        </p:blipFill>
        <p:spPr>
          <a:xfrm>
            <a:off x="2731272" y="5046335"/>
            <a:ext cx="19406833" cy="4411543"/>
          </a:xfrm>
          <a:prstGeom prst="rect">
            <a:avLst/>
          </a:prstGeom>
        </p:spPr>
      </p:pic>
    </p:spTree>
    <p:extLst>
      <p:ext uri="{BB962C8B-B14F-4D97-AF65-F5344CB8AC3E}">
        <p14:creationId xmlns:p14="http://schemas.microsoft.com/office/powerpoint/2010/main" val="3756727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p>
        </p:txBody>
      </p:sp>
      <p:sp>
        <p:nvSpPr>
          <p:cNvPr id="95" name="正文1…"/>
          <p:cNvSpPr txBox="1">
            <a:spLocks noGrp="1"/>
          </p:cNvSpPr>
          <p:nvPr>
            <p:ph type="body" idx="1"/>
          </p:nvPr>
        </p:nvSpPr>
        <p:spPr/>
        <p:txBody>
          <a:bodyPr/>
          <a:lstStyle/>
          <a:p>
            <a:r>
              <a:rPr lang="zh-CN" altLang="en-US"/>
              <a:t>（</a:t>
            </a:r>
            <a:r>
              <a:rPr lang="en-US" altLang="zh-CN"/>
              <a:t>2</a:t>
            </a:r>
            <a:r>
              <a:rPr lang="zh-CN" altLang="en-US"/>
              <a:t>）全局观 </a:t>
            </a:r>
            <a:endParaRPr lang="zh-CN" altLang="zh-CN"/>
          </a:p>
        </p:txBody>
      </p:sp>
      <p:pic>
        <p:nvPicPr>
          <p:cNvPr id="2" name="图片 1">
            <a:extLst>
              <a:ext uri="{FF2B5EF4-FFF2-40B4-BE49-F238E27FC236}">
                <a16:creationId xmlns:a16="http://schemas.microsoft.com/office/drawing/2014/main" id="{41592FD1-CC67-4ECD-BDF9-8B05B996EEB2}"/>
              </a:ext>
            </a:extLst>
          </p:cNvPr>
          <p:cNvPicPr>
            <a:picLocks noChangeAspect="1"/>
          </p:cNvPicPr>
          <p:nvPr/>
        </p:nvPicPr>
        <p:blipFill>
          <a:blip r:embed="rId3"/>
          <a:stretch>
            <a:fillRect/>
          </a:stretch>
        </p:blipFill>
        <p:spPr>
          <a:xfrm>
            <a:off x="4729453" y="4511934"/>
            <a:ext cx="14160545" cy="8064695"/>
          </a:xfrm>
          <a:prstGeom prst="rect">
            <a:avLst/>
          </a:prstGeom>
        </p:spPr>
      </p:pic>
    </p:spTree>
    <p:extLst>
      <p:ext uri="{BB962C8B-B14F-4D97-AF65-F5344CB8AC3E}">
        <p14:creationId xmlns:p14="http://schemas.microsoft.com/office/powerpoint/2010/main" val="542426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p>
        </p:txBody>
      </p:sp>
      <p:sp>
        <p:nvSpPr>
          <p:cNvPr id="95" name="正文1…"/>
          <p:cNvSpPr txBox="1">
            <a:spLocks noGrp="1"/>
          </p:cNvSpPr>
          <p:nvPr>
            <p:ph type="body" idx="1"/>
          </p:nvPr>
        </p:nvSpPr>
        <p:spPr/>
        <p:txBody>
          <a:bodyPr/>
          <a:lstStyle/>
          <a:p>
            <a:r>
              <a:rPr lang="zh-CN" altLang="en-US">
                <a:sym typeface="Wingdings" panose="05000000000000000000" pitchFamily="2" charset="2"/>
              </a:rPr>
              <a:t>（</a:t>
            </a:r>
            <a:r>
              <a:rPr lang="en-US" altLang="zh-CN">
                <a:sym typeface="Wingdings" panose="05000000000000000000" pitchFamily="2" charset="2"/>
              </a:rPr>
              <a:t>3</a:t>
            </a:r>
            <a:r>
              <a:rPr lang="zh-CN" altLang="en-US">
                <a:sym typeface="Wingdings" panose="05000000000000000000" pitchFamily="2" charset="2"/>
              </a:rPr>
              <a:t>）</a:t>
            </a:r>
            <a:endParaRPr lang="en-US" altLang="zh-CN"/>
          </a:p>
          <a:p>
            <a:pPr marL="0" indent="0">
              <a:buNone/>
            </a:pPr>
            <a:r>
              <a:rPr lang="en-US" altLang="zh-CN"/>
              <a:t>   </a:t>
            </a:r>
            <a:endParaRPr lang="zh-CN" altLang="zh-CN"/>
          </a:p>
        </p:txBody>
      </p:sp>
      <p:pic>
        <p:nvPicPr>
          <p:cNvPr id="5" name="图片 4">
            <a:extLst>
              <a:ext uri="{FF2B5EF4-FFF2-40B4-BE49-F238E27FC236}">
                <a16:creationId xmlns:a16="http://schemas.microsoft.com/office/drawing/2014/main" id="{AD27B598-57E4-0045-AAFA-C33220B6DBA9}"/>
              </a:ext>
            </a:extLst>
          </p:cNvPr>
          <p:cNvPicPr>
            <a:picLocks noChangeAspect="1"/>
          </p:cNvPicPr>
          <p:nvPr/>
        </p:nvPicPr>
        <p:blipFill>
          <a:blip r:embed="rId3"/>
          <a:stretch>
            <a:fillRect/>
          </a:stretch>
        </p:blipFill>
        <p:spPr>
          <a:xfrm>
            <a:off x="4511895" y="5515504"/>
            <a:ext cx="15360210" cy="4564591"/>
          </a:xfrm>
          <a:prstGeom prst="rect">
            <a:avLst/>
          </a:prstGeom>
        </p:spPr>
      </p:pic>
    </p:spTree>
    <p:extLst>
      <p:ext uri="{BB962C8B-B14F-4D97-AF65-F5344CB8AC3E}">
        <p14:creationId xmlns:p14="http://schemas.microsoft.com/office/powerpoint/2010/main" val="1804563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p>
        </p:txBody>
      </p:sp>
      <p:sp>
        <p:nvSpPr>
          <p:cNvPr id="95" name="正文1…"/>
          <p:cNvSpPr txBox="1">
            <a:spLocks noGrp="1"/>
          </p:cNvSpPr>
          <p:nvPr>
            <p:ph type="body" idx="1"/>
          </p:nvPr>
        </p:nvSpPr>
        <p:spPr/>
        <p:txBody>
          <a:bodyPr/>
          <a:lstStyle/>
          <a:p>
            <a:r>
              <a:rPr lang="zh-CN" altLang="en-US">
                <a:sym typeface="Wingdings" panose="05000000000000000000" pitchFamily="2" charset="2"/>
              </a:rPr>
              <a:t>（</a:t>
            </a:r>
            <a:r>
              <a:rPr lang="en-US" altLang="zh-CN">
                <a:sym typeface="Wingdings" panose="05000000000000000000" pitchFamily="2" charset="2"/>
              </a:rPr>
              <a:t>3</a:t>
            </a:r>
            <a:r>
              <a:rPr lang="zh-CN" altLang="en-US">
                <a:sym typeface="Wingdings" panose="05000000000000000000" pitchFamily="2" charset="2"/>
              </a:rPr>
              <a:t>）</a:t>
            </a:r>
            <a:r>
              <a:rPr lang="zh-CN" altLang="en-US"/>
              <a:t>容易使用</a:t>
            </a:r>
            <a:endParaRPr lang="en-US" altLang="zh-CN"/>
          </a:p>
          <a:p>
            <a:pPr marL="0" indent="0">
              <a:buNone/>
            </a:pPr>
            <a:r>
              <a:rPr lang="en-US" altLang="zh-CN"/>
              <a:t>   </a:t>
            </a:r>
            <a:endParaRPr lang="zh-CN" altLang="zh-CN"/>
          </a:p>
        </p:txBody>
      </p:sp>
      <p:pic>
        <p:nvPicPr>
          <p:cNvPr id="2" name="图片 1">
            <a:extLst>
              <a:ext uri="{FF2B5EF4-FFF2-40B4-BE49-F238E27FC236}">
                <a16:creationId xmlns:a16="http://schemas.microsoft.com/office/drawing/2014/main" id="{E63174C5-B74F-410B-890B-862444769C8A}"/>
              </a:ext>
            </a:extLst>
          </p:cNvPr>
          <p:cNvPicPr>
            <a:picLocks noChangeAspect="1"/>
          </p:cNvPicPr>
          <p:nvPr/>
        </p:nvPicPr>
        <p:blipFill>
          <a:blip r:embed="rId3"/>
          <a:stretch>
            <a:fillRect/>
          </a:stretch>
        </p:blipFill>
        <p:spPr>
          <a:xfrm>
            <a:off x="5410063" y="8981440"/>
            <a:ext cx="13156211" cy="4734560"/>
          </a:xfrm>
          <a:prstGeom prst="rect">
            <a:avLst/>
          </a:prstGeom>
        </p:spPr>
      </p:pic>
      <p:pic>
        <p:nvPicPr>
          <p:cNvPr id="5" name="图片 4">
            <a:extLst>
              <a:ext uri="{FF2B5EF4-FFF2-40B4-BE49-F238E27FC236}">
                <a16:creationId xmlns:a16="http://schemas.microsoft.com/office/drawing/2014/main" id="{3E898083-5686-4711-A23B-E8956FA14F52}"/>
              </a:ext>
            </a:extLst>
          </p:cNvPr>
          <p:cNvPicPr>
            <a:picLocks noChangeAspect="1"/>
          </p:cNvPicPr>
          <p:nvPr/>
        </p:nvPicPr>
        <p:blipFill>
          <a:blip r:embed="rId4"/>
          <a:stretch>
            <a:fillRect/>
          </a:stretch>
        </p:blipFill>
        <p:spPr>
          <a:xfrm>
            <a:off x="5515889" y="4285958"/>
            <a:ext cx="12943841" cy="3846519"/>
          </a:xfrm>
          <a:prstGeom prst="rect">
            <a:avLst/>
          </a:prstGeom>
        </p:spPr>
      </p:pic>
      <p:sp>
        <p:nvSpPr>
          <p:cNvPr id="3" name="箭头: 下 2">
            <a:extLst>
              <a:ext uri="{FF2B5EF4-FFF2-40B4-BE49-F238E27FC236}">
                <a16:creationId xmlns:a16="http://schemas.microsoft.com/office/drawing/2014/main" id="{430D7E52-DF1B-4C70-8D4B-6DC0B03C139C}"/>
              </a:ext>
            </a:extLst>
          </p:cNvPr>
          <p:cNvSpPr/>
          <p:nvPr/>
        </p:nvSpPr>
        <p:spPr>
          <a:xfrm>
            <a:off x="11338985" y="8290560"/>
            <a:ext cx="548640" cy="528320"/>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703568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p>
        </p:txBody>
      </p:sp>
      <p:sp>
        <p:nvSpPr>
          <p:cNvPr id="95" name="正文1…"/>
          <p:cNvSpPr txBox="1">
            <a:spLocks noGrp="1"/>
          </p:cNvSpPr>
          <p:nvPr>
            <p:ph type="body" idx="1"/>
          </p:nvPr>
        </p:nvSpPr>
        <p:spPr/>
        <p:txBody>
          <a:bodyPr/>
          <a:lstStyle/>
          <a:p>
            <a:r>
              <a:rPr lang="zh-CN" altLang="en-US"/>
              <a:t>（</a:t>
            </a:r>
            <a:r>
              <a:rPr lang="en-US" altLang="zh-CN"/>
              <a:t>4</a:t>
            </a:r>
            <a:r>
              <a:rPr lang="zh-CN" altLang="en-US"/>
              <a:t>）兼容性：打破用户行为</a:t>
            </a:r>
            <a:endParaRPr lang="en-US" altLang="zh-CN"/>
          </a:p>
          <a:p>
            <a:pPr marL="0" indent="0">
              <a:buNone/>
            </a:pPr>
            <a:r>
              <a:rPr lang="en-US" altLang="zh-CN"/>
              <a:t>   </a:t>
            </a:r>
            <a:endParaRPr lang="zh-CN" altLang="zh-CN"/>
          </a:p>
        </p:txBody>
      </p:sp>
      <p:pic>
        <p:nvPicPr>
          <p:cNvPr id="2" name="图片 1">
            <a:extLst>
              <a:ext uri="{FF2B5EF4-FFF2-40B4-BE49-F238E27FC236}">
                <a16:creationId xmlns:a16="http://schemas.microsoft.com/office/drawing/2014/main" id="{E71AA0C0-36DB-4B8D-A713-ECCB4142F624}"/>
              </a:ext>
            </a:extLst>
          </p:cNvPr>
          <p:cNvPicPr>
            <a:picLocks noChangeAspect="1"/>
          </p:cNvPicPr>
          <p:nvPr/>
        </p:nvPicPr>
        <p:blipFill>
          <a:blip r:embed="rId3"/>
          <a:stretch>
            <a:fillRect/>
          </a:stretch>
        </p:blipFill>
        <p:spPr>
          <a:xfrm>
            <a:off x="2420620" y="9528336"/>
            <a:ext cx="20154900" cy="3832064"/>
          </a:xfrm>
          <a:prstGeom prst="rect">
            <a:avLst/>
          </a:prstGeom>
        </p:spPr>
      </p:pic>
      <p:pic>
        <p:nvPicPr>
          <p:cNvPr id="3" name="图片 2">
            <a:extLst>
              <a:ext uri="{FF2B5EF4-FFF2-40B4-BE49-F238E27FC236}">
                <a16:creationId xmlns:a16="http://schemas.microsoft.com/office/drawing/2014/main" id="{D00BB256-1ACD-440C-B090-7A915C451C99}"/>
              </a:ext>
            </a:extLst>
          </p:cNvPr>
          <p:cNvPicPr>
            <a:picLocks noChangeAspect="1"/>
          </p:cNvPicPr>
          <p:nvPr/>
        </p:nvPicPr>
        <p:blipFill>
          <a:blip r:embed="rId4"/>
          <a:stretch>
            <a:fillRect/>
          </a:stretch>
        </p:blipFill>
        <p:spPr>
          <a:xfrm>
            <a:off x="2540000" y="4642181"/>
            <a:ext cx="15107105" cy="4431637"/>
          </a:xfrm>
          <a:prstGeom prst="rect">
            <a:avLst/>
          </a:prstGeom>
        </p:spPr>
      </p:pic>
    </p:spTree>
    <p:extLst>
      <p:ext uri="{BB962C8B-B14F-4D97-AF65-F5344CB8AC3E}">
        <p14:creationId xmlns:p14="http://schemas.microsoft.com/office/powerpoint/2010/main" val="254977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p>
        </p:txBody>
      </p:sp>
      <p:sp>
        <p:nvSpPr>
          <p:cNvPr id="95" name="正文1…"/>
          <p:cNvSpPr txBox="1">
            <a:spLocks noGrp="1"/>
          </p:cNvSpPr>
          <p:nvPr>
            <p:ph type="body" idx="1"/>
          </p:nvPr>
        </p:nvSpPr>
        <p:spPr/>
        <p:txBody>
          <a:bodyPr/>
          <a:lstStyle/>
          <a:p>
            <a:r>
              <a:rPr lang="zh-CN" altLang="en-US"/>
              <a:t>（</a:t>
            </a:r>
            <a:r>
              <a:rPr lang="en-US" altLang="zh-CN"/>
              <a:t>5</a:t>
            </a:r>
            <a:r>
              <a:rPr lang="zh-CN" altLang="en-US"/>
              <a:t>）证明它：单元测试、性能测试（假设需要）</a:t>
            </a:r>
            <a:endParaRPr lang="en-US" altLang="zh-CN"/>
          </a:p>
          <a:p>
            <a:pPr marL="0" indent="0">
              <a:buNone/>
            </a:pPr>
            <a:r>
              <a:rPr lang="en-US" altLang="zh-CN"/>
              <a:t>   </a:t>
            </a:r>
            <a:endParaRPr lang="zh-CN" altLang="zh-CN"/>
          </a:p>
        </p:txBody>
      </p:sp>
      <p:pic>
        <p:nvPicPr>
          <p:cNvPr id="2" name="图片 1">
            <a:extLst>
              <a:ext uri="{FF2B5EF4-FFF2-40B4-BE49-F238E27FC236}">
                <a16:creationId xmlns:a16="http://schemas.microsoft.com/office/drawing/2014/main" id="{B381B6E7-5BE4-48B2-807B-DCE6ACD3FEF7}"/>
              </a:ext>
            </a:extLst>
          </p:cNvPr>
          <p:cNvPicPr>
            <a:picLocks noChangeAspect="1"/>
          </p:cNvPicPr>
          <p:nvPr/>
        </p:nvPicPr>
        <p:blipFill>
          <a:blip r:embed="rId3"/>
          <a:stretch>
            <a:fillRect/>
          </a:stretch>
        </p:blipFill>
        <p:spPr>
          <a:xfrm>
            <a:off x="3636429" y="7196136"/>
            <a:ext cx="16719131" cy="5757864"/>
          </a:xfrm>
          <a:prstGeom prst="rect">
            <a:avLst/>
          </a:prstGeom>
        </p:spPr>
      </p:pic>
      <p:pic>
        <p:nvPicPr>
          <p:cNvPr id="3" name="图片 2">
            <a:extLst>
              <a:ext uri="{FF2B5EF4-FFF2-40B4-BE49-F238E27FC236}">
                <a16:creationId xmlns:a16="http://schemas.microsoft.com/office/drawing/2014/main" id="{83F7250A-9F35-47E0-BC1D-82F145352225}"/>
              </a:ext>
            </a:extLst>
          </p:cNvPr>
          <p:cNvPicPr>
            <a:picLocks noChangeAspect="1"/>
          </p:cNvPicPr>
          <p:nvPr/>
        </p:nvPicPr>
        <p:blipFill>
          <a:blip r:embed="rId4"/>
          <a:stretch>
            <a:fillRect/>
          </a:stretch>
        </p:blipFill>
        <p:spPr>
          <a:xfrm>
            <a:off x="3636429" y="4370386"/>
            <a:ext cx="13830476" cy="2825750"/>
          </a:xfrm>
          <a:prstGeom prst="rect">
            <a:avLst/>
          </a:prstGeom>
        </p:spPr>
      </p:pic>
    </p:spTree>
    <p:extLst>
      <p:ext uri="{BB962C8B-B14F-4D97-AF65-F5344CB8AC3E}">
        <p14:creationId xmlns:p14="http://schemas.microsoft.com/office/powerpoint/2010/main" val="4176239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p>
        </p:txBody>
      </p:sp>
      <p:sp>
        <p:nvSpPr>
          <p:cNvPr id="95" name="正文1…"/>
          <p:cNvSpPr txBox="1">
            <a:spLocks noGrp="1"/>
          </p:cNvSpPr>
          <p:nvPr>
            <p:ph type="body" idx="1"/>
          </p:nvPr>
        </p:nvSpPr>
        <p:spPr/>
        <p:txBody>
          <a:bodyPr/>
          <a:lstStyle/>
          <a:p>
            <a:r>
              <a:rPr lang="zh-CN" altLang="en-US"/>
              <a:t>（</a:t>
            </a:r>
            <a:r>
              <a:rPr lang="en-US" altLang="zh-CN"/>
              <a:t>6</a:t>
            </a:r>
            <a:r>
              <a:rPr lang="zh-CN" altLang="en-US"/>
              <a:t>）小步前进：尽量小而完整</a:t>
            </a:r>
            <a:endParaRPr lang="en-US" altLang="zh-CN"/>
          </a:p>
          <a:p>
            <a:pPr marL="0" indent="0">
              <a:buNone/>
            </a:pPr>
            <a:r>
              <a:rPr lang="en-US" altLang="zh-CN"/>
              <a:t>   </a:t>
            </a:r>
            <a:endParaRPr lang="zh-CN" altLang="zh-CN"/>
          </a:p>
        </p:txBody>
      </p:sp>
      <p:pic>
        <p:nvPicPr>
          <p:cNvPr id="4" name="图片 3">
            <a:extLst>
              <a:ext uri="{FF2B5EF4-FFF2-40B4-BE49-F238E27FC236}">
                <a16:creationId xmlns:a16="http://schemas.microsoft.com/office/drawing/2014/main" id="{79DF391B-76AE-4481-8907-6C26A915C2D3}"/>
              </a:ext>
            </a:extLst>
          </p:cNvPr>
          <p:cNvPicPr>
            <a:picLocks noChangeAspect="1"/>
          </p:cNvPicPr>
          <p:nvPr/>
        </p:nvPicPr>
        <p:blipFill>
          <a:blip r:embed="rId3"/>
          <a:stretch>
            <a:fillRect/>
          </a:stretch>
        </p:blipFill>
        <p:spPr>
          <a:xfrm>
            <a:off x="14333086" y="4994649"/>
            <a:ext cx="10050914" cy="4863345"/>
          </a:xfrm>
          <a:prstGeom prst="rect">
            <a:avLst/>
          </a:prstGeom>
        </p:spPr>
      </p:pic>
      <p:pic>
        <p:nvPicPr>
          <p:cNvPr id="5" name="图片 4">
            <a:extLst>
              <a:ext uri="{FF2B5EF4-FFF2-40B4-BE49-F238E27FC236}">
                <a16:creationId xmlns:a16="http://schemas.microsoft.com/office/drawing/2014/main" id="{BC6DD05F-D4A3-4EC5-8CA9-9C6F190EEDB5}"/>
              </a:ext>
            </a:extLst>
          </p:cNvPr>
          <p:cNvPicPr>
            <a:picLocks noChangeAspect="1"/>
          </p:cNvPicPr>
          <p:nvPr/>
        </p:nvPicPr>
        <p:blipFill>
          <a:blip r:embed="rId4"/>
          <a:stretch>
            <a:fillRect/>
          </a:stretch>
        </p:blipFill>
        <p:spPr>
          <a:xfrm>
            <a:off x="0" y="6062735"/>
            <a:ext cx="12481804" cy="2550629"/>
          </a:xfrm>
          <a:prstGeom prst="rect">
            <a:avLst/>
          </a:prstGeom>
        </p:spPr>
      </p:pic>
      <p:sp>
        <p:nvSpPr>
          <p:cNvPr id="6" name="箭头: 右 5">
            <a:extLst>
              <a:ext uri="{FF2B5EF4-FFF2-40B4-BE49-F238E27FC236}">
                <a16:creationId xmlns:a16="http://schemas.microsoft.com/office/drawing/2014/main" id="{7845A94D-C4D5-4781-BA55-608892D3AF11}"/>
              </a:ext>
            </a:extLst>
          </p:cNvPr>
          <p:cNvSpPr/>
          <p:nvPr/>
        </p:nvSpPr>
        <p:spPr>
          <a:xfrm>
            <a:off x="12675925" y="6864224"/>
            <a:ext cx="1463040" cy="73983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 name="图片 1">
            <a:extLst>
              <a:ext uri="{FF2B5EF4-FFF2-40B4-BE49-F238E27FC236}">
                <a16:creationId xmlns:a16="http://schemas.microsoft.com/office/drawing/2014/main" id="{CE6CCD5C-5E7E-45D0-A2CC-B92EA85330A3}"/>
              </a:ext>
            </a:extLst>
          </p:cNvPr>
          <p:cNvPicPr>
            <a:picLocks noChangeAspect="1"/>
          </p:cNvPicPr>
          <p:nvPr/>
        </p:nvPicPr>
        <p:blipFill>
          <a:blip r:embed="rId5"/>
          <a:stretch>
            <a:fillRect/>
          </a:stretch>
        </p:blipFill>
        <p:spPr>
          <a:xfrm>
            <a:off x="1689100" y="10566400"/>
            <a:ext cx="19593690" cy="1678828"/>
          </a:xfrm>
          <a:prstGeom prst="rect">
            <a:avLst/>
          </a:prstGeom>
        </p:spPr>
      </p:pic>
    </p:spTree>
    <p:extLst>
      <p:ext uri="{BB962C8B-B14F-4D97-AF65-F5344CB8AC3E}">
        <p14:creationId xmlns:p14="http://schemas.microsoft.com/office/powerpoint/2010/main" val="460560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p>
        </p:txBody>
      </p:sp>
      <p:sp>
        <p:nvSpPr>
          <p:cNvPr id="95" name="正文1…"/>
          <p:cNvSpPr txBox="1">
            <a:spLocks noGrp="1"/>
          </p:cNvSpPr>
          <p:nvPr>
            <p:ph type="body" idx="1"/>
          </p:nvPr>
        </p:nvSpPr>
        <p:spPr>
          <a:xfrm>
            <a:off x="2540000" y="2987040"/>
            <a:ext cx="17597971" cy="9296400"/>
          </a:xfrm>
        </p:spPr>
        <p:txBody>
          <a:bodyPr/>
          <a:lstStyle/>
          <a:p>
            <a:r>
              <a:rPr lang="en-US" altLang="zh-CN">
                <a:hlinkClick r:id="rId3"/>
              </a:rPr>
              <a:t>https://google.github.io/eng-practices/review/developer/small-cls.html</a:t>
            </a:r>
            <a:r>
              <a:rPr lang="en-US" altLang="zh-CN"/>
              <a:t>   </a:t>
            </a:r>
            <a:endParaRPr lang="zh-CN" altLang="zh-CN"/>
          </a:p>
        </p:txBody>
      </p:sp>
      <p:pic>
        <p:nvPicPr>
          <p:cNvPr id="3" name="图片 2">
            <a:extLst>
              <a:ext uri="{FF2B5EF4-FFF2-40B4-BE49-F238E27FC236}">
                <a16:creationId xmlns:a16="http://schemas.microsoft.com/office/drawing/2014/main" id="{F4B4EC1F-3C78-433D-AFD1-C91AFB9380E6}"/>
              </a:ext>
            </a:extLst>
          </p:cNvPr>
          <p:cNvPicPr>
            <a:picLocks noChangeAspect="1"/>
          </p:cNvPicPr>
          <p:nvPr/>
        </p:nvPicPr>
        <p:blipFill>
          <a:blip r:embed="rId4"/>
          <a:stretch>
            <a:fillRect/>
          </a:stretch>
        </p:blipFill>
        <p:spPr>
          <a:xfrm>
            <a:off x="0" y="4050134"/>
            <a:ext cx="13529946" cy="9665866"/>
          </a:xfrm>
          <a:prstGeom prst="rect">
            <a:avLst/>
          </a:prstGeom>
        </p:spPr>
      </p:pic>
      <p:pic>
        <p:nvPicPr>
          <p:cNvPr id="7" name="图片 6">
            <a:extLst>
              <a:ext uri="{FF2B5EF4-FFF2-40B4-BE49-F238E27FC236}">
                <a16:creationId xmlns:a16="http://schemas.microsoft.com/office/drawing/2014/main" id="{3509A989-93F7-4F75-9900-E857AF109295}"/>
              </a:ext>
            </a:extLst>
          </p:cNvPr>
          <p:cNvPicPr>
            <a:picLocks noChangeAspect="1"/>
          </p:cNvPicPr>
          <p:nvPr/>
        </p:nvPicPr>
        <p:blipFill>
          <a:blip r:embed="rId5"/>
          <a:stretch>
            <a:fillRect/>
          </a:stretch>
        </p:blipFill>
        <p:spPr>
          <a:xfrm>
            <a:off x="14052670" y="6156961"/>
            <a:ext cx="9834125" cy="4103052"/>
          </a:xfrm>
          <a:prstGeom prst="rect">
            <a:avLst/>
          </a:prstGeom>
        </p:spPr>
      </p:pic>
    </p:spTree>
    <p:extLst>
      <p:ext uri="{BB962C8B-B14F-4D97-AF65-F5344CB8AC3E}">
        <p14:creationId xmlns:p14="http://schemas.microsoft.com/office/powerpoint/2010/main" val="3807884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p>
        </p:txBody>
      </p:sp>
      <p:sp>
        <p:nvSpPr>
          <p:cNvPr id="95" name="正文1…"/>
          <p:cNvSpPr txBox="1">
            <a:spLocks noGrp="1"/>
          </p:cNvSpPr>
          <p:nvPr>
            <p:ph type="body" idx="1"/>
          </p:nvPr>
        </p:nvSpPr>
        <p:spPr/>
        <p:txBody>
          <a:bodyPr/>
          <a:lstStyle/>
          <a:p>
            <a:r>
              <a:rPr lang="zh-CN" altLang="en-US"/>
              <a:t>（</a:t>
            </a:r>
            <a:r>
              <a:rPr lang="en-US" altLang="zh-CN"/>
              <a:t>7</a:t>
            </a:r>
            <a:r>
              <a:rPr lang="zh-CN" altLang="en-US"/>
              <a:t>）</a:t>
            </a:r>
            <a:r>
              <a:rPr lang="en-US" altLang="zh-CN"/>
              <a:t>PR/Commit</a:t>
            </a:r>
            <a:r>
              <a:rPr lang="zh-CN" altLang="en-US"/>
              <a:t>规范 </a:t>
            </a:r>
            <a:r>
              <a:rPr lang="en-US" altLang="zh-CN"/>
              <a:t>- PR</a:t>
            </a:r>
          </a:p>
          <a:p>
            <a:pPr marL="0" indent="0">
              <a:buNone/>
            </a:pPr>
            <a:r>
              <a:rPr lang="en-US" altLang="zh-CN"/>
              <a:t>   </a:t>
            </a:r>
            <a:endParaRPr lang="zh-CN" altLang="zh-CN"/>
          </a:p>
        </p:txBody>
      </p:sp>
      <p:pic>
        <p:nvPicPr>
          <p:cNvPr id="2" name="图片 1">
            <a:extLst>
              <a:ext uri="{FF2B5EF4-FFF2-40B4-BE49-F238E27FC236}">
                <a16:creationId xmlns:a16="http://schemas.microsoft.com/office/drawing/2014/main" id="{1AB9C4F2-1885-44E8-802E-45264D4AD447}"/>
              </a:ext>
            </a:extLst>
          </p:cNvPr>
          <p:cNvPicPr>
            <a:picLocks noChangeAspect="1"/>
          </p:cNvPicPr>
          <p:nvPr/>
        </p:nvPicPr>
        <p:blipFill>
          <a:blip r:embed="rId3"/>
          <a:stretch>
            <a:fillRect/>
          </a:stretch>
        </p:blipFill>
        <p:spPr>
          <a:xfrm>
            <a:off x="64478" y="5086175"/>
            <a:ext cx="12357499" cy="1961508"/>
          </a:xfrm>
          <a:prstGeom prst="rect">
            <a:avLst/>
          </a:prstGeom>
        </p:spPr>
      </p:pic>
      <p:pic>
        <p:nvPicPr>
          <p:cNvPr id="5" name="图片 4">
            <a:extLst>
              <a:ext uri="{FF2B5EF4-FFF2-40B4-BE49-F238E27FC236}">
                <a16:creationId xmlns:a16="http://schemas.microsoft.com/office/drawing/2014/main" id="{C690987B-C490-4F17-B91A-EE19202D52D4}"/>
              </a:ext>
            </a:extLst>
          </p:cNvPr>
          <p:cNvPicPr>
            <a:picLocks noChangeAspect="1"/>
          </p:cNvPicPr>
          <p:nvPr/>
        </p:nvPicPr>
        <p:blipFill>
          <a:blip r:embed="rId4"/>
          <a:stretch>
            <a:fillRect/>
          </a:stretch>
        </p:blipFill>
        <p:spPr>
          <a:xfrm>
            <a:off x="13488875" y="4578175"/>
            <a:ext cx="10895125" cy="7867825"/>
          </a:xfrm>
          <a:prstGeom prst="rect">
            <a:avLst/>
          </a:prstGeom>
        </p:spPr>
      </p:pic>
      <p:pic>
        <p:nvPicPr>
          <p:cNvPr id="3" name="图片 2">
            <a:extLst>
              <a:ext uri="{FF2B5EF4-FFF2-40B4-BE49-F238E27FC236}">
                <a16:creationId xmlns:a16="http://schemas.microsoft.com/office/drawing/2014/main" id="{8663CC87-EB72-4EB8-8FBB-4C8A3F680A59}"/>
              </a:ext>
            </a:extLst>
          </p:cNvPr>
          <p:cNvPicPr>
            <a:picLocks noChangeAspect="1"/>
          </p:cNvPicPr>
          <p:nvPr/>
        </p:nvPicPr>
        <p:blipFill>
          <a:blip r:embed="rId5"/>
          <a:stretch>
            <a:fillRect/>
          </a:stretch>
        </p:blipFill>
        <p:spPr>
          <a:xfrm>
            <a:off x="64478" y="8019962"/>
            <a:ext cx="11885651" cy="3859861"/>
          </a:xfrm>
          <a:prstGeom prst="rect">
            <a:avLst/>
          </a:prstGeom>
        </p:spPr>
      </p:pic>
      <p:sp>
        <p:nvSpPr>
          <p:cNvPr id="4" name="箭头: 右 3">
            <a:extLst>
              <a:ext uri="{FF2B5EF4-FFF2-40B4-BE49-F238E27FC236}">
                <a16:creationId xmlns:a16="http://schemas.microsoft.com/office/drawing/2014/main" id="{F8E78E61-A30F-487F-842D-58CCCB88ECAB}"/>
              </a:ext>
            </a:extLst>
          </p:cNvPr>
          <p:cNvSpPr/>
          <p:nvPr/>
        </p:nvSpPr>
        <p:spPr>
          <a:xfrm>
            <a:off x="12325350" y="7734300"/>
            <a:ext cx="971949" cy="66675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30626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贡献代码的 </a:t>
            </a:r>
            <a:r>
              <a:rPr lang="en-US" altLang="zh-CN"/>
              <a:t>7 </a:t>
            </a:r>
            <a:r>
              <a:rPr lang="zh-CN" altLang="en-US"/>
              <a:t>个准则</a:t>
            </a:r>
          </a:p>
        </p:txBody>
      </p:sp>
      <p:sp>
        <p:nvSpPr>
          <p:cNvPr id="95" name="正文1…"/>
          <p:cNvSpPr txBox="1">
            <a:spLocks noGrp="1"/>
          </p:cNvSpPr>
          <p:nvPr>
            <p:ph type="body" idx="1"/>
          </p:nvPr>
        </p:nvSpPr>
        <p:spPr/>
        <p:txBody>
          <a:bodyPr/>
          <a:lstStyle/>
          <a:p>
            <a:r>
              <a:rPr lang="zh-CN" altLang="en-US"/>
              <a:t>（</a:t>
            </a:r>
            <a:r>
              <a:rPr lang="en-US" altLang="zh-CN"/>
              <a:t>7</a:t>
            </a:r>
            <a:r>
              <a:rPr lang="zh-CN" altLang="en-US"/>
              <a:t>）</a:t>
            </a:r>
            <a:r>
              <a:rPr lang="en-US" altLang="zh-CN"/>
              <a:t>PR/Commit</a:t>
            </a:r>
            <a:r>
              <a:rPr lang="zh-CN" altLang="en-US"/>
              <a:t>规范 </a:t>
            </a:r>
            <a:r>
              <a:rPr lang="en-US" altLang="zh-CN"/>
              <a:t>- Commit</a:t>
            </a:r>
          </a:p>
          <a:p>
            <a:pPr marL="0" indent="0">
              <a:buNone/>
            </a:pPr>
            <a:r>
              <a:rPr lang="en-US" altLang="zh-CN"/>
              <a:t>   </a:t>
            </a:r>
            <a:endParaRPr lang="zh-CN" altLang="zh-CN"/>
          </a:p>
        </p:txBody>
      </p:sp>
      <p:pic>
        <p:nvPicPr>
          <p:cNvPr id="2" name="图片 1">
            <a:extLst>
              <a:ext uri="{FF2B5EF4-FFF2-40B4-BE49-F238E27FC236}">
                <a16:creationId xmlns:a16="http://schemas.microsoft.com/office/drawing/2014/main" id="{30757107-45CD-4F33-B5BA-8890068F9DFC}"/>
              </a:ext>
            </a:extLst>
          </p:cNvPr>
          <p:cNvPicPr>
            <a:picLocks noChangeAspect="1"/>
          </p:cNvPicPr>
          <p:nvPr/>
        </p:nvPicPr>
        <p:blipFill>
          <a:blip r:embed="rId3"/>
          <a:stretch>
            <a:fillRect/>
          </a:stretch>
        </p:blipFill>
        <p:spPr>
          <a:xfrm>
            <a:off x="3485197" y="4442459"/>
            <a:ext cx="16789521" cy="7654291"/>
          </a:xfrm>
          <a:prstGeom prst="rect">
            <a:avLst/>
          </a:prstGeom>
        </p:spPr>
      </p:pic>
    </p:spTree>
    <p:extLst>
      <p:ext uri="{BB962C8B-B14F-4D97-AF65-F5344CB8AC3E}">
        <p14:creationId xmlns:p14="http://schemas.microsoft.com/office/powerpoint/2010/main" val="2869702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pPr lvl="0"/>
            <a:r>
              <a:rPr lang="en-US" altLang="zh-CN"/>
              <a:t>Cassandra </a:t>
            </a:r>
            <a:r>
              <a:rPr lang="zh-CN" altLang="en-US"/>
              <a:t>使用 </a:t>
            </a:r>
            <a:r>
              <a:rPr lang="en-US" altLang="zh-CN"/>
              <a:t>Netty </a:t>
            </a:r>
            <a:r>
              <a:rPr lang="zh-CN" altLang="en-US"/>
              <a:t>概况</a:t>
            </a:r>
          </a:p>
        </p:txBody>
      </p:sp>
      <p:sp>
        <p:nvSpPr>
          <p:cNvPr id="95" name="正文1…"/>
          <p:cNvSpPr txBox="1">
            <a:spLocks noGrp="1"/>
          </p:cNvSpPr>
          <p:nvPr>
            <p:ph type="body" idx="1"/>
          </p:nvPr>
        </p:nvSpPr>
        <p:spPr/>
        <p:txBody>
          <a:bodyPr/>
          <a:lstStyle/>
          <a:p>
            <a:r>
              <a:rPr lang="zh-CN" altLang="en-US"/>
              <a:t>线程模型</a:t>
            </a:r>
            <a:r>
              <a:rPr lang="en-US" altLang="zh-CN"/>
              <a:t>:  Thread Pool </a:t>
            </a:r>
            <a:r>
              <a:rPr lang="zh-CN" altLang="en-US"/>
              <a:t>继承于 </a:t>
            </a:r>
            <a:r>
              <a:rPr lang="en-US" altLang="zh-CN"/>
              <a:t>io.netty.util.concurrent.EventExecutorGroup</a:t>
            </a:r>
          </a:p>
        </p:txBody>
      </p:sp>
      <p:pic>
        <p:nvPicPr>
          <p:cNvPr id="5" name="图片 4">
            <a:extLst>
              <a:ext uri="{FF2B5EF4-FFF2-40B4-BE49-F238E27FC236}">
                <a16:creationId xmlns:a16="http://schemas.microsoft.com/office/drawing/2014/main" id="{EC957FFE-BDC0-4759-A79F-2376077E4205}"/>
              </a:ext>
            </a:extLst>
          </p:cNvPr>
          <p:cNvPicPr>
            <a:picLocks noChangeAspect="1"/>
          </p:cNvPicPr>
          <p:nvPr/>
        </p:nvPicPr>
        <p:blipFill>
          <a:blip r:embed="rId3"/>
          <a:stretch>
            <a:fillRect/>
          </a:stretch>
        </p:blipFill>
        <p:spPr>
          <a:xfrm>
            <a:off x="31912" y="8613649"/>
            <a:ext cx="24331768" cy="3905502"/>
          </a:xfrm>
          <a:prstGeom prst="rect">
            <a:avLst/>
          </a:prstGeom>
        </p:spPr>
      </p:pic>
      <p:pic>
        <p:nvPicPr>
          <p:cNvPr id="2" name="图片 1">
            <a:extLst>
              <a:ext uri="{FF2B5EF4-FFF2-40B4-BE49-F238E27FC236}">
                <a16:creationId xmlns:a16="http://schemas.microsoft.com/office/drawing/2014/main" id="{4F04A0EC-9F52-4917-89B8-099408398198}"/>
              </a:ext>
            </a:extLst>
          </p:cNvPr>
          <p:cNvPicPr>
            <a:picLocks noChangeAspect="1"/>
          </p:cNvPicPr>
          <p:nvPr/>
        </p:nvPicPr>
        <p:blipFill>
          <a:blip r:embed="rId4"/>
          <a:stretch>
            <a:fillRect/>
          </a:stretch>
        </p:blipFill>
        <p:spPr>
          <a:xfrm>
            <a:off x="5068660" y="4641517"/>
            <a:ext cx="14246679" cy="1986724"/>
          </a:xfrm>
          <a:prstGeom prst="rect">
            <a:avLst/>
          </a:prstGeom>
        </p:spPr>
      </p:pic>
      <p:sp>
        <p:nvSpPr>
          <p:cNvPr id="3" name="箭头: 下 2">
            <a:extLst>
              <a:ext uri="{FF2B5EF4-FFF2-40B4-BE49-F238E27FC236}">
                <a16:creationId xmlns:a16="http://schemas.microsoft.com/office/drawing/2014/main" id="{1BC0003B-877A-4633-B4B6-8953D2187511}"/>
              </a:ext>
            </a:extLst>
          </p:cNvPr>
          <p:cNvSpPr/>
          <p:nvPr/>
        </p:nvSpPr>
        <p:spPr>
          <a:xfrm>
            <a:off x="11258130" y="6998209"/>
            <a:ext cx="690880" cy="1361440"/>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854165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pPr lvl="0" defTabSz="457200">
              <a:lnSpc>
                <a:spcPct val="117999"/>
              </a:lnSpc>
              <a:defRPr/>
            </a:pPr>
            <a:r>
              <a:rPr lang="zh-CN" altLang="en-US"/>
              <a:t>课程回顾与总结</a:t>
            </a:r>
          </a:p>
        </p:txBody>
      </p:sp>
      <p:sp>
        <p:nvSpPr>
          <p:cNvPr id="95" name="正文1…"/>
          <p:cNvSpPr txBox="1">
            <a:spLocks noGrp="1"/>
          </p:cNvSpPr>
          <p:nvPr>
            <p:ph type="body" idx="1"/>
          </p:nvPr>
        </p:nvSpPr>
        <p:spPr>
          <a:xfrm>
            <a:off x="2540000" y="3149600"/>
            <a:ext cx="20015200" cy="9296400"/>
          </a:xfrm>
        </p:spPr>
        <p:txBody>
          <a:bodyPr>
            <a:normAutofit/>
          </a:bodyPr>
          <a:lstStyle/>
          <a:p>
            <a:pPr lvl="1"/>
            <a:r>
              <a:rPr lang="zh-CN" altLang="en-US"/>
              <a:t>课程回顾</a:t>
            </a:r>
            <a:endParaRPr lang="en-US" altLang="zh-CN"/>
          </a:p>
          <a:p>
            <a:pPr lvl="1"/>
            <a:r>
              <a:rPr lang="zh-CN" altLang="en-US"/>
              <a:t>进阶学习建议</a:t>
            </a:r>
            <a:endParaRPr lang="en-US" altLang="zh-CN"/>
          </a:p>
          <a:p>
            <a:pPr lvl="1"/>
            <a:r>
              <a:rPr lang="zh-CN" altLang="en-US"/>
              <a:t>感想与寄语</a:t>
            </a:r>
          </a:p>
          <a:p>
            <a:endParaRPr lang="en-US" altLang="zh-CN"/>
          </a:p>
          <a:p>
            <a:pPr lvl="1"/>
            <a:endParaRPr lang="en-US" altLang="zh-CN"/>
          </a:p>
          <a:p>
            <a:pPr lvl="1"/>
            <a:endParaRPr lang="en-US" altLang="zh-CN"/>
          </a:p>
          <a:p>
            <a:pPr lvl="1"/>
            <a:endParaRPr lang="en-US" altLang="zh-CN"/>
          </a:p>
          <a:p>
            <a:pPr lvl="1"/>
            <a:endParaRPr lang="en-US" altLang="zh-CN"/>
          </a:p>
          <a:p>
            <a:endParaRPr lang="en-US" altLang="zh-CN" dirty="0"/>
          </a:p>
        </p:txBody>
      </p:sp>
    </p:spTree>
    <p:extLst>
      <p:ext uri="{BB962C8B-B14F-4D97-AF65-F5344CB8AC3E}">
        <p14:creationId xmlns:p14="http://schemas.microsoft.com/office/powerpoint/2010/main" val="757386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pPr lvl="0" defTabSz="457200">
              <a:lnSpc>
                <a:spcPct val="117999"/>
              </a:lnSpc>
              <a:defRPr/>
            </a:pPr>
            <a:r>
              <a:rPr lang="zh-CN" altLang="en-US"/>
              <a:t>课程回顾与总结</a:t>
            </a:r>
          </a:p>
        </p:txBody>
      </p:sp>
      <p:sp>
        <p:nvSpPr>
          <p:cNvPr id="95" name="正文1…"/>
          <p:cNvSpPr txBox="1">
            <a:spLocks noGrp="1"/>
          </p:cNvSpPr>
          <p:nvPr>
            <p:ph type="body" idx="1"/>
          </p:nvPr>
        </p:nvSpPr>
        <p:spPr>
          <a:xfrm>
            <a:off x="2540000" y="3149600"/>
            <a:ext cx="20015200" cy="9296400"/>
          </a:xfrm>
        </p:spPr>
        <p:txBody>
          <a:bodyPr>
            <a:normAutofit/>
          </a:bodyPr>
          <a:lstStyle/>
          <a:p>
            <a:pPr lvl="1"/>
            <a:r>
              <a:rPr lang="zh-CN" altLang="en-US"/>
              <a:t>初识 </a:t>
            </a:r>
            <a:r>
              <a:rPr lang="en-US" altLang="zh-CN"/>
              <a:t>Netty</a:t>
            </a:r>
            <a:r>
              <a:rPr lang="zh-CN" altLang="en-US"/>
              <a:t>（背景、现状与趋势）</a:t>
            </a:r>
          </a:p>
          <a:p>
            <a:pPr lvl="1"/>
            <a:r>
              <a:rPr lang="en-US" altLang="zh-CN"/>
              <a:t>Netty </a:t>
            </a:r>
            <a:r>
              <a:rPr lang="zh-CN" altLang="en-US"/>
              <a:t>源码 （ </a:t>
            </a:r>
            <a:r>
              <a:rPr lang="en-US" altLang="zh-CN"/>
              <a:t>7 </a:t>
            </a:r>
            <a:r>
              <a:rPr lang="zh-CN" altLang="en-US"/>
              <a:t>个领域知识点与 </a:t>
            </a:r>
            <a:r>
              <a:rPr lang="en-US" altLang="zh-CN"/>
              <a:t>7  </a:t>
            </a:r>
            <a:r>
              <a:rPr lang="zh-CN" altLang="en-US"/>
              <a:t>个处理主线） </a:t>
            </a:r>
            <a:r>
              <a:rPr lang="en-US" altLang="zh-CN"/>
              <a:t> </a:t>
            </a:r>
            <a:endParaRPr lang="zh-CN" altLang="en-US"/>
          </a:p>
          <a:p>
            <a:pPr lvl="1"/>
            <a:r>
              <a:rPr lang="en-US" altLang="zh-CN"/>
              <a:t>Netty </a:t>
            </a:r>
            <a:r>
              <a:rPr lang="zh-CN" altLang="en-US"/>
              <a:t>实战（ </a:t>
            </a:r>
            <a:r>
              <a:rPr lang="en-US" altLang="zh-CN"/>
              <a:t>15 </a:t>
            </a:r>
            <a:r>
              <a:rPr lang="zh-CN" altLang="en-US"/>
              <a:t>个改进的手段）</a:t>
            </a:r>
          </a:p>
          <a:p>
            <a:pPr lvl="1"/>
            <a:r>
              <a:rPr lang="zh-CN" altLang="en-US"/>
              <a:t>成长为 </a:t>
            </a:r>
            <a:r>
              <a:rPr lang="en-US" altLang="zh-CN"/>
              <a:t>Netty </a:t>
            </a:r>
            <a:r>
              <a:rPr lang="zh-CN" altLang="en-US"/>
              <a:t>的贡献者 （ </a:t>
            </a:r>
            <a:r>
              <a:rPr lang="en-US" altLang="zh-CN"/>
              <a:t>3 </a:t>
            </a:r>
            <a:r>
              <a:rPr lang="zh-CN" altLang="en-US"/>
              <a:t>个开源组件）</a:t>
            </a:r>
          </a:p>
          <a:p>
            <a:endParaRPr lang="en-US" altLang="zh-CN"/>
          </a:p>
          <a:p>
            <a:pPr lvl="1"/>
            <a:endParaRPr lang="en-US" altLang="zh-CN"/>
          </a:p>
          <a:p>
            <a:pPr lvl="1"/>
            <a:endParaRPr lang="en-US" altLang="zh-CN"/>
          </a:p>
          <a:p>
            <a:pPr lvl="1"/>
            <a:endParaRPr lang="en-US" altLang="zh-CN"/>
          </a:p>
          <a:p>
            <a:pPr lvl="1"/>
            <a:endParaRPr lang="en-US" altLang="zh-CN"/>
          </a:p>
          <a:p>
            <a:endParaRPr lang="en-US" altLang="zh-CN" dirty="0"/>
          </a:p>
        </p:txBody>
      </p:sp>
      <p:pic>
        <p:nvPicPr>
          <p:cNvPr id="4" name="图片 3">
            <a:extLst>
              <a:ext uri="{FF2B5EF4-FFF2-40B4-BE49-F238E27FC236}">
                <a16:creationId xmlns:a16="http://schemas.microsoft.com/office/drawing/2014/main" id="{B6A5D51D-20B4-4267-A87E-01FB2151ECE8}"/>
              </a:ext>
            </a:extLst>
          </p:cNvPr>
          <p:cNvPicPr>
            <a:picLocks noChangeAspect="1"/>
          </p:cNvPicPr>
          <p:nvPr/>
        </p:nvPicPr>
        <p:blipFill>
          <a:blip r:embed="rId3"/>
          <a:stretch>
            <a:fillRect/>
          </a:stretch>
        </p:blipFill>
        <p:spPr>
          <a:xfrm>
            <a:off x="13213842" y="2641600"/>
            <a:ext cx="10325100" cy="9315450"/>
          </a:xfrm>
          <a:prstGeom prst="rect">
            <a:avLst/>
          </a:prstGeom>
        </p:spPr>
      </p:pic>
    </p:spTree>
    <p:extLst>
      <p:ext uri="{BB962C8B-B14F-4D97-AF65-F5344CB8AC3E}">
        <p14:creationId xmlns:p14="http://schemas.microsoft.com/office/powerpoint/2010/main" val="1766567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进阶学习建议</a:t>
            </a:r>
          </a:p>
        </p:txBody>
      </p:sp>
      <p:sp>
        <p:nvSpPr>
          <p:cNvPr id="95" name="正文1…"/>
          <p:cNvSpPr txBox="1">
            <a:spLocks noGrp="1"/>
          </p:cNvSpPr>
          <p:nvPr>
            <p:ph type="body" idx="1"/>
          </p:nvPr>
        </p:nvSpPr>
        <p:spPr>
          <a:xfrm>
            <a:off x="967232" y="3149600"/>
            <a:ext cx="17597971" cy="9296400"/>
          </a:xfrm>
        </p:spPr>
        <p:txBody>
          <a:bodyPr>
            <a:normAutofit/>
          </a:bodyPr>
          <a:lstStyle/>
          <a:p>
            <a:pPr lvl="1"/>
            <a:r>
              <a:rPr lang="zh-CN" altLang="en-US" sz="2900"/>
              <a:t>推荐书籍：</a:t>
            </a:r>
            <a:endParaRPr lang="en-US" altLang="zh-CN" sz="2900"/>
          </a:p>
          <a:p>
            <a:pPr lvl="2"/>
            <a:r>
              <a:rPr lang="zh-CN" altLang="en-US" sz="2900"/>
              <a:t>网络知识：</a:t>
            </a:r>
            <a:r>
              <a:rPr lang="en-US" altLang="zh-CN" sz="2900"/>
              <a:t>《TCP/IP</a:t>
            </a:r>
            <a:r>
              <a:rPr lang="zh-CN" altLang="en-US" sz="2900"/>
              <a:t>详解</a:t>
            </a:r>
            <a:r>
              <a:rPr lang="en-US" altLang="zh-CN" sz="2900"/>
              <a:t>》</a:t>
            </a:r>
            <a:r>
              <a:rPr lang="zh-CN" altLang="en-US" sz="2900"/>
              <a:t>、</a:t>
            </a:r>
            <a:r>
              <a:rPr lang="en-US" altLang="zh-CN" sz="2900"/>
              <a:t>《</a:t>
            </a:r>
            <a:r>
              <a:rPr lang="zh-CN" altLang="en-US" sz="2900"/>
              <a:t>图解</a:t>
            </a:r>
            <a:r>
              <a:rPr lang="en-US" altLang="zh-CN" sz="2900"/>
              <a:t>TCP/IP》</a:t>
            </a:r>
            <a:r>
              <a:rPr lang="zh-CN" altLang="en-US" sz="2900"/>
              <a:t>、</a:t>
            </a:r>
            <a:r>
              <a:rPr lang="en-US" altLang="zh-CN" sz="2900"/>
              <a:t>《Wireshark</a:t>
            </a:r>
            <a:r>
              <a:rPr lang="zh-CN" altLang="en-US" sz="2900"/>
              <a:t>网络分析就这么简单</a:t>
            </a:r>
            <a:r>
              <a:rPr lang="en-US" altLang="zh-CN" sz="2900"/>
              <a:t>》</a:t>
            </a:r>
          </a:p>
          <a:p>
            <a:pPr lvl="2"/>
            <a:r>
              <a:rPr lang="en-US" altLang="zh-CN" sz="2900"/>
              <a:t>Java </a:t>
            </a:r>
            <a:r>
              <a:rPr lang="zh-CN" altLang="en-US" sz="2900"/>
              <a:t>网络编程：</a:t>
            </a:r>
            <a:r>
              <a:rPr lang="en-US" altLang="zh-CN" sz="2900"/>
              <a:t>《Java </a:t>
            </a:r>
            <a:r>
              <a:rPr lang="zh-CN" altLang="en-US" sz="2900"/>
              <a:t>网络编程</a:t>
            </a:r>
            <a:r>
              <a:rPr lang="en-US" altLang="zh-CN" sz="2900"/>
              <a:t>》</a:t>
            </a:r>
            <a:r>
              <a:rPr lang="zh-CN" altLang="en-US" sz="2900"/>
              <a:t>、</a:t>
            </a:r>
            <a:r>
              <a:rPr lang="en-US" altLang="zh-CN" sz="2900"/>
              <a:t>《Java TCP/IP Socket</a:t>
            </a:r>
            <a:r>
              <a:rPr lang="zh-CN" altLang="en-US" sz="2900"/>
              <a:t>编程</a:t>
            </a:r>
            <a:r>
              <a:rPr lang="en-US" altLang="zh-CN" sz="2900"/>
              <a:t>》</a:t>
            </a:r>
          </a:p>
          <a:p>
            <a:pPr lvl="2"/>
            <a:r>
              <a:rPr lang="en-US" altLang="zh-CN" sz="2900"/>
              <a:t>Netty </a:t>
            </a:r>
            <a:r>
              <a:rPr lang="zh-CN" altLang="en-US" sz="2900"/>
              <a:t>相关</a:t>
            </a:r>
            <a:r>
              <a:rPr lang="en-US" altLang="zh-CN" sz="2900"/>
              <a:t>:</a:t>
            </a:r>
          </a:p>
          <a:p>
            <a:pPr lvl="3"/>
            <a:r>
              <a:rPr lang="en-US" altLang="zh-CN" sz="2900"/>
              <a:t>《Netty</a:t>
            </a:r>
            <a:r>
              <a:rPr lang="zh-CN" altLang="en-US" sz="2900"/>
              <a:t>权威指南</a:t>
            </a:r>
            <a:r>
              <a:rPr lang="en-US" altLang="zh-CN" sz="2900"/>
              <a:t>》</a:t>
            </a:r>
          </a:p>
          <a:p>
            <a:pPr lvl="3"/>
            <a:r>
              <a:rPr lang="en-US" altLang="zh-CN" sz="2900"/>
              <a:t>《Netty</a:t>
            </a:r>
            <a:r>
              <a:rPr lang="zh-CN" altLang="en-US" sz="2900"/>
              <a:t>实战</a:t>
            </a:r>
            <a:r>
              <a:rPr lang="en-US" altLang="zh-CN" sz="2900"/>
              <a:t>》</a:t>
            </a:r>
            <a:r>
              <a:rPr lang="zh-CN" altLang="en-US" sz="2900"/>
              <a:t>（译自</a:t>
            </a:r>
            <a:r>
              <a:rPr lang="en-US" altLang="zh-CN" sz="2900"/>
              <a:t>《Netty in action》: Norman Maurer</a:t>
            </a:r>
            <a:r>
              <a:rPr lang="zh-CN" altLang="en-US" sz="2900"/>
              <a:t>）</a:t>
            </a:r>
            <a:endParaRPr lang="en-US" altLang="zh-CN" sz="2900"/>
          </a:p>
          <a:p>
            <a:pPr lvl="3"/>
            <a:r>
              <a:rPr lang="en-US" altLang="zh-CN" sz="2900"/>
              <a:t>《Netty</a:t>
            </a:r>
            <a:r>
              <a:rPr lang="zh-CN" altLang="en-US" sz="2900"/>
              <a:t>进阶之路：跟着案例学</a:t>
            </a:r>
            <a:r>
              <a:rPr lang="en-US" altLang="zh-CN" sz="2900"/>
              <a:t>Netty》 </a:t>
            </a:r>
          </a:p>
          <a:p>
            <a:pPr lvl="1"/>
            <a:endParaRPr lang="en-US" altLang="zh-CN" sz="2300"/>
          </a:p>
          <a:p>
            <a:pPr lvl="1"/>
            <a:endParaRPr lang="en-US" altLang="zh-CN"/>
          </a:p>
          <a:p>
            <a:pPr lvl="1"/>
            <a:endParaRPr lang="en-US" altLang="zh-CN"/>
          </a:p>
          <a:p>
            <a:pPr lvl="1"/>
            <a:endParaRPr lang="en-US" altLang="zh-CN"/>
          </a:p>
          <a:p>
            <a:endParaRPr lang="en-US" altLang="zh-CN" dirty="0"/>
          </a:p>
        </p:txBody>
      </p:sp>
      <p:pic>
        <p:nvPicPr>
          <p:cNvPr id="2" name="图片 1">
            <a:extLst>
              <a:ext uri="{FF2B5EF4-FFF2-40B4-BE49-F238E27FC236}">
                <a16:creationId xmlns:a16="http://schemas.microsoft.com/office/drawing/2014/main" id="{994E58D5-B131-4D5C-A676-D0C08BD675B5}"/>
              </a:ext>
            </a:extLst>
          </p:cNvPr>
          <p:cNvPicPr>
            <a:picLocks noChangeAspect="1"/>
          </p:cNvPicPr>
          <p:nvPr/>
        </p:nvPicPr>
        <p:blipFill>
          <a:blip r:embed="rId3"/>
          <a:stretch>
            <a:fillRect/>
          </a:stretch>
        </p:blipFill>
        <p:spPr>
          <a:xfrm>
            <a:off x="16721709" y="3149600"/>
            <a:ext cx="6162675" cy="9505950"/>
          </a:xfrm>
          <a:prstGeom prst="rect">
            <a:avLst/>
          </a:prstGeom>
        </p:spPr>
      </p:pic>
    </p:spTree>
    <p:extLst>
      <p:ext uri="{BB962C8B-B14F-4D97-AF65-F5344CB8AC3E}">
        <p14:creationId xmlns:p14="http://schemas.microsoft.com/office/powerpoint/2010/main" val="162340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zh-CN" altLang="en-US"/>
              <a:t>进阶学习建议</a:t>
            </a:r>
          </a:p>
        </p:txBody>
      </p:sp>
      <p:sp>
        <p:nvSpPr>
          <p:cNvPr id="95" name="正文1…"/>
          <p:cNvSpPr txBox="1">
            <a:spLocks noGrp="1"/>
          </p:cNvSpPr>
          <p:nvPr>
            <p:ph type="body" idx="1"/>
          </p:nvPr>
        </p:nvSpPr>
        <p:spPr/>
        <p:txBody>
          <a:bodyPr>
            <a:normAutofit/>
          </a:bodyPr>
          <a:lstStyle/>
          <a:p>
            <a:pPr lvl="1"/>
            <a:r>
              <a:rPr lang="zh-CN" altLang="en-US"/>
              <a:t>扩展学习</a:t>
            </a:r>
            <a:r>
              <a:rPr lang="en-US" altLang="zh-CN"/>
              <a:t>/</a:t>
            </a:r>
            <a:r>
              <a:rPr lang="zh-CN" altLang="en-US"/>
              <a:t>实践：</a:t>
            </a:r>
            <a:endParaRPr lang="en-US" altLang="zh-CN"/>
          </a:p>
          <a:p>
            <a:pPr lvl="2"/>
            <a:r>
              <a:rPr lang="zh-CN" altLang="en-US"/>
              <a:t>传输层：</a:t>
            </a:r>
            <a:r>
              <a:rPr lang="en-US" altLang="zh-CN"/>
              <a:t>UDP </a:t>
            </a:r>
            <a:r>
              <a:rPr lang="zh-CN" altLang="en-US"/>
              <a:t>编程</a:t>
            </a:r>
            <a:endParaRPr lang="en-US" altLang="zh-CN"/>
          </a:p>
          <a:p>
            <a:pPr lvl="2"/>
            <a:r>
              <a:rPr lang="zh-CN" altLang="en-US"/>
              <a:t>应用层：</a:t>
            </a:r>
            <a:r>
              <a:rPr lang="en-US" altLang="zh-CN"/>
              <a:t>Http</a:t>
            </a:r>
            <a:r>
              <a:rPr lang="zh-CN" altLang="en-US"/>
              <a:t>、</a:t>
            </a:r>
            <a:r>
              <a:rPr lang="en-US" altLang="zh-CN"/>
              <a:t>Websocket </a:t>
            </a:r>
            <a:r>
              <a:rPr lang="zh-CN" altLang="en-US"/>
              <a:t>及其他应用层协议编程</a:t>
            </a:r>
            <a:endParaRPr lang="en-US" altLang="zh-CN"/>
          </a:p>
          <a:p>
            <a:pPr lvl="2"/>
            <a:r>
              <a:rPr lang="zh-CN" altLang="en-US"/>
              <a:t>研究实现细节：内存分配 </a:t>
            </a:r>
            <a:r>
              <a:rPr lang="en-US" altLang="zh-CN"/>
              <a:t>Jemalloc </a:t>
            </a:r>
            <a:r>
              <a:rPr lang="zh-CN" altLang="en-US"/>
              <a:t>等</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endParaRPr lang="en-US" altLang="zh-CN" dirty="0"/>
          </a:p>
        </p:txBody>
      </p:sp>
    </p:spTree>
    <p:extLst>
      <p:ext uri="{BB962C8B-B14F-4D97-AF65-F5344CB8AC3E}">
        <p14:creationId xmlns:p14="http://schemas.microsoft.com/office/powerpoint/2010/main" val="652594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小节标题"/>
          <p:cNvSpPr txBox="1">
            <a:spLocks noGrp="1"/>
          </p:cNvSpPr>
          <p:nvPr>
            <p:ph type="title"/>
          </p:nvPr>
        </p:nvSpPr>
        <p:spPr/>
        <p:txBody>
          <a:bodyPr/>
          <a:lstStyle/>
          <a:p>
            <a:r>
              <a:rPr lang="en-US" altLang="zh-CN"/>
              <a:t>Cassandra </a:t>
            </a:r>
            <a:r>
              <a:rPr lang="zh-CN" altLang="en-US"/>
              <a:t>中使用</a:t>
            </a:r>
            <a:r>
              <a:rPr lang="en-US" altLang="zh-CN"/>
              <a:t> Netty </a:t>
            </a:r>
            <a:r>
              <a:rPr lang="zh-CN" altLang="en-US"/>
              <a:t>的一些技巧</a:t>
            </a:r>
            <a:endParaRPr lang="en-US" altLang="zh-CN"/>
          </a:p>
        </p:txBody>
      </p:sp>
      <p:sp>
        <p:nvSpPr>
          <p:cNvPr id="95" name="正文1…"/>
          <p:cNvSpPr txBox="1">
            <a:spLocks noGrp="1"/>
          </p:cNvSpPr>
          <p:nvPr>
            <p:ph type="body" idx="1"/>
          </p:nvPr>
        </p:nvSpPr>
        <p:spPr/>
        <p:txBody>
          <a:bodyPr/>
          <a:lstStyle/>
          <a:p>
            <a:r>
              <a:rPr lang="zh-CN" altLang="en-US"/>
              <a:t>（</a:t>
            </a:r>
            <a:r>
              <a:rPr lang="en-US" altLang="zh-CN"/>
              <a:t>1</a:t>
            </a:r>
            <a:r>
              <a:rPr lang="zh-CN" altLang="en-US"/>
              <a:t>）显示版本</a:t>
            </a:r>
            <a:endParaRPr lang="en-US" altLang="zh-CN"/>
          </a:p>
          <a:p>
            <a:pPr lvl="1"/>
            <a:endParaRPr lang="en-US" altLang="zh-CN" dirty="0"/>
          </a:p>
        </p:txBody>
      </p:sp>
      <p:pic>
        <p:nvPicPr>
          <p:cNvPr id="3" name="图片 2">
            <a:extLst>
              <a:ext uri="{FF2B5EF4-FFF2-40B4-BE49-F238E27FC236}">
                <a16:creationId xmlns:a16="http://schemas.microsoft.com/office/drawing/2014/main" id="{9C8614C4-96A4-4720-8373-54915A5C2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213" y="5988050"/>
            <a:ext cx="16276568" cy="7727950"/>
          </a:xfrm>
          <a:prstGeom prst="rect">
            <a:avLst/>
          </a:prstGeom>
        </p:spPr>
      </p:pic>
      <p:pic>
        <p:nvPicPr>
          <p:cNvPr id="5" name="图片 4">
            <a:extLst>
              <a:ext uri="{FF2B5EF4-FFF2-40B4-BE49-F238E27FC236}">
                <a16:creationId xmlns:a16="http://schemas.microsoft.com/office/drawing/2014/main" id="{14C7F0FE-4B96-4CFB-A870-127BD4DA104B}"/>
              </a:ext>
            </a:extLst>
          </p:cNvPr>
          <p:cNvPicPr>
            <a:picLocks noChangeAspect="1"/>
          </p:cNvPicPr>
          <p:nvPr/>
        </p:nvPicPr>
        <p:blipFill>
          <a:blip r:embed="rId4"/>
          <a:stretch>
            <a:fillRect/>
          </a:stretch>
        </p:blipFill>
        <p:spPr>
          <a:xfrm>
            <a:off x="3628453" y="4187825"/>
            <a:ext cx="15555158" cy="1292225"/>
          </a:xfrm>
          <a:prstGeom prst="rect">
            <a:avLst/>
          </a:prstGeom>
        </p:spPr>
      </p:pic>
    </p:spTree>
    <p:extLst>
      <p:ext uri="{BB962C8B-B14F-4D97-AF65-F5344CB8AC3E}">
        <p14:creationId xmlns:p14="http://schemas.microsoft.com/office/powerpoint/2010/main" val="2508004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16366</TotalTime>
  <Words>8206</Words>
  <Application>Microsoft Office PowerPoint</Application>
  <PresentationFormat>自定义</PresentationFormat>
  <Paragraphs>471</Paragraphs>
  <Slides>83</Slides>
  <Notes>83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83</vt:i4>
      </vt:variant>
    </vt:vector>
  </HeadingPairs>
  <TitlesOfParts>
    <vt:vector size="90" baseType="lpstr">
      <vt:lpstr>Alibaba PuHuiTi</vt:lpstr>
      <vt:lpstr>Helvetica Light</vt:lpstr>
      <vt:lpstr>Helvetica Neue</vt:lpstr>
      <vt:lpstr>Helvetica Neue Light</vt:lpstr>
      <vt:lpstr>Helvetica Neue Medium</vt:lpstr>
      <vt:lpstr>阿里巴巴普惠体 R</vt:lpstr>
      <vt:lpstr>White</vt:lpstr>
      <vt:lpstr>第六章：成长为 Netty 的贡献者</vt:lpstr>
      <vt:lpstr>Cassandra 如何使用 Netty？</vt:lpstr>
      <vt:lpstr>Cassandra 是什么？</vt:lpstr>
      <vt:lpstr>Cassandra 是什么？</vt:lpstr>
      <vt:lpstr>Cassandra 传输数据结构</vt:lpstr>
      <vt:lpstr>Cassandra 使用 Netty 概况</vt:lpstr>
      <vt:lpstr>Cassandra 使用 Netty 概况</vt:lpstr>
      <vt:lpstr>Cassandra 使用 Netty 概况</vt:lpstr>
      <vt:lpstr>Cassandra 中使用 Netty 的一些技巧</vt:lpstr>
      <vt:lpstr>Cassandra 中使用 Netty 的一些技巧</vt:lpstr>
      <vt:lpstr>Cassandra 中使用 Netty 的一些技巧</vt:lpstr>
      <vt:lpstr>Cassandra 中使用 Netty 的一些技巧</vt:lpstr>
      <vt:lpstr>Cassandra 中使用 Netty 的一些技巧</vt:lpstr>
      <vt:lpstr>Dubbo 如何使用 Netty？</vt:lpstr>
      <vt:lpstr>Dubbo 是什么？</vt:lpstr>
      <vt:lpstr>Dubbo 传输数据结构</vt:lpstr>
      <vt:lpstr>Dubbo 使用 Netty 概况</vt:lpstr>
      <vt:lpstr>Dubbo 使用 Netty 概况</vt:lpstr>
      <vt:lpstr>Dubbo 使用 Netty 概况</vt:lpstr>
      <vt:lpstr>Dubbo 使用 Netty 概况</vt:lpstr>
      <vt:lpstr>Dubbo 中使用 Netty 的一些技巧</vt:lpstr>
      <vt:lpstr>Dubbo 中使用 Netty 的一些技巧</vt:lpstr>
      <vt:lpstr>Dubbo 中使用 Netty 的一些技巧</vt:lpstr>
      <vt:lpstr>Dubbo 中使用 Netty 的一些技巧</vt:lpstr>
      <vt:lpstr>Dubbo 中使用 Netty 的一些技巧</vt:lpstr>
      <vt:lpstr>Dubbo 中使用 Netty 的一些技巧</vt:lpstr>
      <vt:lpstr>Dubbo 中使用 Netty 的一些技巧</vt:lpstr>
      <vt:lpstr>Dubbo 中使用 Netty 的一些技巧</vt:lpstr>
      <vt:lpstr>Hadoop 如何使用 Netty？</vt:lpstr>
      <vt:lpstr>Hadoop 是什么？</vt:lpstr>
      <vt:lpstr>Hadoop 使用 Netty 概况</vt:lpstr>
      <vt:lpstr>Hadoop 如何使用 Netty 做 http 服务器？</vt:lpstr>
      <vt:lpstr>Hadoop 如何使用 Netty 做 http 服务器？</vt:lpstr>
      <vt:lpstr>Hadoop 如何使用 Netty 做 http 服务器？</vt:lpstr>
      <vt:lpstr>Hadoop 如何使用 Netty 做 http 服务器？</vt:lpstr>
      <vt:lpstr>Hadoop 如何使用 Netty 做 http 服务器？</vt:lpstr>
      <vt:lpstr>Hadoop 如何使用 Netty 做 http 服务器？</vt:lpstr>
      <vt:lpstr>Hadoop 如何使用 Netty 做 http 服务器？</vt:lpstr>
      <vt:lpstr>Hadoop 如何使用 Netty 做 http 服务器？</vt:lpstr>
      <vt:lpstr>小结：Casssandra/Dubbo/Hadoop 对 Netty 使用</vt:lpstr>
      <vt:lpstr>赏析 Netty 之美</vt:lpstr>
      <vt:lpstr>1 应用广泛</vt:lpstr>
      <vt:lpstr>1 应用广泛</vt:lpstr>
      <vt:lpstr>2 更新频繁</vt:lpstr>
      <vt:lpstr>3 对性能的极致追求</vt:lpstr>
      <vt:lpstr>4 认真严谨的态度</vt:lpstr>
      <vt:lpstr>5 代码质量高</vt:lpstr>
      <vt:lpstr>5 代码质量高</vt:lpstr>
      <vt:lpstr>5 代码质量高</vt:lpstr>
      <vt:lpstr>5 代码质量高</vt:lpstr>
      <vt:lpstr>6 易于使用，也易于扩展</vt:lpstr>
      <vt:lpstr>7 包含知识广泛</vt:lpstr>
      <vt:lpstr>如何给 Netty 贡献代码？</vt:lpstr>
      <vt:lpstr>为什么要贡献代码？</vt:lpstr>
      <vt:lpstr>为什么要贡献代码？</vt:lpstr>
      <vt:lpstr>为什么要贡献代码？</vt:lpstr>
      <vt:lpstr>为什么要贡献代码？</vt:lpstr>
      <vt:lpstr>贡献代码难不难？</vt:lpstr>
      <vt:lpstr>贡献代码难不难？</vt:lpstr>
      <vt:lpstr>贡献代码的 7 个起点</vt:lpstr>
      <vt:lpstr>贡献代码的 7 个起点</vt:lpstr>
      <vt:lpstr>贡献代码的 7 个起点</vt:lpstr>
      <vt:lpstr>贡献代码的 7 个起点</vt:lpstr>
      <vt:lpstr>贡献代码的 7 个起点</vt:lpstr>
      <vt:lpstr>贡献代码的 7 个起点</vt:lpstr>
      <vt:lpstr>贡献代码的 7 个起点</vt:lpstr>
      <vt:lpstr>贡献代码的 7 个起点</vt:lpstr>
      <vt:lpstr>贡献代码的 7 个准则</vt:lpstr>
      <vt:lpstr>贡献代码的 7 个准则</vt:lpstr>
      <vt:lpstr>贡献代码的 7 个准则</vt:lpstr>
      <vt:lpstr>贡献代码的 7 个准则</vt:lpstr>
      <vt:lpstr>贡献代码的 7 个准则</vt:lpstr>
      <vt:lpstr>贡献代码的 7 个准则</vt:lpstr>
      <vt:lpstr>贡献代码的 7 个准则</vt:lpstr>
      <vt:lpstr>贡献代码的 7 个准则</vt:lpstr>
      <vt:lpstr>贡献代码的 7 个准则</vt:lpstr>
      <vt:lpstr>贡献代码的 7 个准则</vt:lpstr>
      <vt:lpstr>贡献代码的 7 个准则</vt:lpstr>
      <vt:lpstr>贡献代码的 7 个准则</vt:lpstr>
      <vt:lpstr>课程回顾与总结</vt:lpstr>
      <vt:lpstr>课程回顾与总结</vt:lpstr>
      <vt:lpstr>进阶学习建议</vt:lpstr>
      <vt:lpstr>进阶学习建议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cp:lastModifiedBy>Jian Fu (jiafu)</cp:lastModifiedBy>
  <cp:revision>2668</cp:revision>
  <dcterms:modified xsi:type="dcterms:W3CDTF">2019-11-23T06:51:55Z</dcterms:modified>
</cp:coreProperties>
</file>